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349" r:id="rId2"/>
    <p:sldId id="342" r:id="rId3"/>
    <p:sldId id="374" r:id="rId4"/>
    <p:sldId id="389" r:id="rId5"/>
    <p:sldId id="343" r:id="rId6"/>
    <p:sldId id="334" r:id="rId7"/>
    <p:sldId id="357" r:id="rId8"/>
    <p:sldId id="385" r:id="rId9"/>
    <p:sldId id="386" r:id="rId10"/>
    <p:sldId id="387" r:id="rId11"/>
    <p:sldId id="388" r:id="rId12"/>
    <p:sldId id="305" r:id="rId13"/>
    <p:sldId id="379" r:id="rId14"/>
    <p:sldId id="359" r:id="rId15"/>
    <p:sldId id="360" r:id="rId16"/>
    <p:sldId id="361" r:id="rId17"/>
    <p:sldId id="362" r:id="rId18"/>
    <p:sldId id="363" r:id="rId19"/>
    <p:sldId id="364" r:id="rId20"/>
    <p:sldId id="365" r:id="rId21"/>
    <p:sldId id="384" r:id="rId22"/>
    <p:sldId id="382" r:id="rId23"/>
    <p:sldId id="383" r:id="rId24"/>
    <p:sldId id="381" r:id="rId25"/>
    <p:sldId id="331" r:id="rId26"/>
    <p:sldId id="358" r:id="rId27"/>
    <p:sldId id="371" r:id="rId28"/>
    <p:sldId id="380" r:id="rId29"/>
    <p:sldId id="333" r:id="rId30"/>
    <p:sldId id="32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6"/>
    <p:restoredTop sz="94643"/>
  </p:normalViewPr>
  <p:slideViewPr>
    <p:cSldViewPr snapToGrid="0" snapToObjects="1">
      <p:cViewPr varScale="1">
        <p:scale>
          <a:sx n="68" d="100"/>
          <a:sy n="68" d="100"/>
        </p:scale>
        <p:origin x="7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6FA2F4-6F5C-B543-9F69-6DBD71B8D238}" type="datetimeFigureOut">
              <a:rPr lang="en-US" smtClean="0"/>
              <a:t>3/1/2021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0B35F0-5D27-4D41-89BC-0707A979188E}" type="slidenum">
              <a:rPr lang="en-US" smtClean="0"/>
              <a:t>‹#›</a:t>
            </a:fld>
            <a:endParaRPr lang="en-US"/>
          </a:p>
        </p:txBody>
      </p:sp>
    </p:spTree>
    <p:extLst>
      <p:ext uri="{BB962C8B-B14F-4D97-AF65-F5344CB8AC3E}">
        <p14:creationId xmlns:p14="http://schemas.microsoft.com/office/powerpoint/2010/main" val="580748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The hallmark of every great leader is the ability to lead oneself. This means facing your limitations and leaning on your Maker. We lead best by allowing God to lead us.</a:t>
            </a:r>
          </a:p>
          <a:p>
            <a:pPr fontAlgn="base"/>
            <a:r>
              <a:rPr lang="en-US" sz="1200" b="0" i="0" kern="1200" dirty="0">
                <a:solidFill>
                  <a:schemeClr val="tx1"/>
                </a:solidFill>
                <a:effectLst/>
                <a:latin typeface="+mn-lt"/>
                <a:ea typeface="+mn-ea"/>
                <a:cs typeface="+mn-cs"/>
              </a:rPr>
              <a:t>Some object: “You can’t be humble in my line of work. You can never show weakness or people will run right over you!”</a:t>
            </a:r>
          </a:p>
          <a:p>
            <a:pPr fontAlgn="base"/>
            <a:r>
              <a:rPr lang="en-US" sz="1200" b="0" i="0" kern="1200" dirty="0">
                <a:solidFill>
                  <a:schemeClr val="tx1"/>
                </a:solidFill>
                <a:effectLst/>
                <a:latin typeface="+mn-lt"/>
                <a:ea typeface="+mn-ea"/>
                <a:cs typeface="+mn-cs"/>
              </a:rPr>
              <a:t>Humility doesn’t equate to weakness. Rather, it’s where we find our strength. Or better yet, humility is the place we access God’s supply.</a:t>
            </a:r>
          </a:p>
          <a:p>
            <a:endParaRPr lang="en-US" dirty="0"/>
          </a:p>
        </p:txBody>
      </p:sp>
      <p:sp>
        <p:nvSpPr>
          <p:cNvPr id="4" name="Slide Number Placeholder 3"/>
          <p:cNvSpPr>
            <a:spLocks noGrp="1"/>
          </p:cNvSpPr>
          <p:nvPr>
            <p:ph type="sldNum" sz="quarter" idx="5"/>
          </p:nvPr>
        </p:nvSpPr>
        <p:spPr/>
        <p:txBody>
          <a:bodyPr/>
          <a:lstStyle/>
          <a:p>
            <a:fld id="{A16958F3-4204-0E4E-99C4-165565D88823}" type="slidenum">
              <a:rPr lang="en-US" smtClean="0"/>
              <a:t>1</a:t>
            </a:fld>
            <a:endParaRPr lang="en-US"/>
          </a:p>
        </p:txBody>
      </p:sp>
    </p:spTree>
    <p:extLst>
      <p:ext uri="{BB962C8B-B14F-4D97-AF65-F5344CB8AC3E}">
        <p14:creationId xmlns:p14="http://schemas.microsoft.com/office/powerpoint/2010/main" val="2111458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Why – God’s Glory. It is buried in the first target on purpose.</a:t>
            </a:r>
          </a:p>
        </p:txBody>
      </p:sp>
      <p:sp>
        <p:nvSpPr>
          <p:cNvPr id="4" name="Slide Number Placeholder 3"/>
          <p:cNvSpPr>
            <a:spLocks noGrp="1"/>
          </p:cNvSpPr>
          <p:nvPr>
            <p:ph type="sldNum" sz="quarter" idx="5"/>
          </p:nvPr>
        </p:nvSpPr>
        <p:spPr/>
        <p:txBody>
          <a:bodyPr/>
          <a:lstStyle/>
          <a:p>
            <a:fld id="{A16958F3-4204-0E4E-99C4-165565D88823}" type="slidenum">
              <a:rPr lang="en-US" smtClean="0"/>
              <a:t>15</a:t>
            </a:fld>
            <a:endParaRPr lang="en-US"/>
          </a:p>
        </p:txBody>
      </p:sp>
    </p:spTree>
    <p:extLst>
      <p:ext uri="{BB962C8B-B14F-4D97-AF65-F5344CB8AC3E}">
        <p14:creationId xmlns:p14="http://schemas.microsoft.com/office/powerpoint/2010/main" val="786326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Why – God’s Glory. It is buried in the first target on purpose.</a:t>
            </a:r>
          </a:p>
        </p:txBody>
      </p:sp>
      <p:sp>
        <p:nvSpPr>
          <p:cNvPr id="4" name="Slide Number Placeholder 3"/>
          <p:cNvSpPr>
            <a:spLocks noGrp="1"/>
          </p:cNvSpPr>
          <p:nvPr>
            <p:ph type="sldNum" sz="quarter" idx="5"/>
          </p:nvPr>
        </p:nvSpPr>
        <p:spPr/>
        <p:txBody>
          <a:bodyPr/>
          <a:lstStyle/>
          <a:p>
            <a:fld id="{A16958F3-4204-0E4E-99C4-165565D88823}" type="slidenum">
              <a:rPr lang="en-US" smtClean="0"/>
              <a:t>16</a:t>
            </a:fld>
            <a:endParaRPr lang="en-US"/>
          </a:p>
        </p:txBody>
      </p:sp>
    </p:spTree>
    <p:extLst>
      <p:ext uri="{BB962C8B-B14F-4D97-AF65-F5344CB8AC3E}">
        <p14:creationId xmlns:p14="http://schemas.microsoft.com/office/powerpoint/2010/main" val="334413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Why – God’s Glory. It is buried in the first target on purpose.</a:t>
            </a:r>
          </a:p>
        </p:txBody>
      </p:sp>
      <p:sp>
        <p:nvSpPr>
          <p:cNvPr id="4" name="Slide Number Placeholder 3"/>
          <p:cNvSpPr>
            <a:spLocks noGrp="1"/>
          </p:cNvSpPr>
          <p:nvPr>
            <p:ph type="sldNum" sz="quarter" idx="5"/>
          </p:nvPr>
        </p:nvSpPr>
        <p:spPr/>
        <p:txBody>
          <a:bodyPr/>
          <a:lstStyle/>
          <a:p>
            <a:fld id="{A16958F3-4204-0E4E-99C4-165565D88823}" type="slidenum">
              <a:rPr lang="en-US" smtClean="0"/>
              <a:t>17</a:t>
            </a:fld>
            <a:endParaRPr lang="en-US"/>
          </a:p>
        </p:txBody>
      </p:sp>
    </p:spTree>
    <p:extLst>
      <p:ext uri="{BB962C8B-B14F-4D97-AF65-F5344CB8AC3E}">
        <p14:creationId xmlns:p14="http://schemas.microsoft.com/office/powerpoint/2010/main" val="1931309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Why – God’s Glory. It is buried in the first target on purpose.</a:t>
            </a:r>
          </a:p>
        </p:txBody>
      </p:sp>
      <p:sp>
        <p:nvSpPr>
          <p:cNvPr id="4" name="Slide Number Placeholder 3"/>
          <p:cNvSpPr>
            <a:spLocks noGrp="1"/>
          </p:cNvSpPr>
          <p:nvPr>
            <p:ph type="sldNum" sz="quarter" idx="5"/>
          </p:nvPr>
        </p:nvSpPr>
        <p:spPr/>
        <p:txBody>
          <a:bodyPr/>
          <a:lstStyle/>
          <a:p>
            <a:fld id="{A16958F3-4204-0E4E-99C4-165565D88823}" type="slidenum">
              <a:rPr lang="en-US" smtClean="0"/>
              <a:t>18</a:t>
            </a:fld>
            <a:endParaRPr lang="en-US"/>
          </a:p>
        </p:txBody>
      </p:sp>
    </p:spTree>
    <p:extLst>
      <p:ext uri="{BB962C8B-B14F-4D97-AF65-F5344CB8AC3E}">
        <p14:creationId xmlns:p14="http://schemas.microsoft.com/office/powerpoint/2010/main" val="1411730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Why – God’s Glory. It is buried in the first target on purpose.</a:t>
            </a:r>
          </a:p>
        </p:txBody>
      </p:sp>
      <p:sp>
        <p:nvSpPr>
          <p:cNvPr id="4" name="Slide Number Placeholder 3"/>
          <p:cNvSpPr>
            <a:spLocks noGrp="1"/>
          </p:cNvSpPr>
          <p:nvPr>
            <p:ph type="sldNum" sz="quarter" idx="5"/>
          </p:nvPr>
        </p:nvSpPr>
        <p:spPr/>
        <p:txBody>
          <a:bodyPr/>
          <a:lstStyle/>
          <a:p>
            <a:fld id="{A16958F3-4204-0E4E-99C4-165565D88823}" type="slidenum">
              <a:rPr lang="en-US" smtClean="0"/>
              <a:t>19</a:t>
            </a:fld>
            <a:endParaRPr lang="en-US"/>
          </a:p>
        </p:txBody>
      </p:sp>
    </p:spTree>
    <p:extLst>
      <p:ext uri="{BB962C8B-B14F-4D97-AF65-F5344CB8AC3E}">
        <p14:creationId xmlns:p14="http://schemas.microsoft.com/office/powerpoint/2010/main" val="3162038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Why – God’s Glory. It is buried in the first target on purpose.</a:t>
            </a:r>
          </a:p>
        </p:txBody>
      </p:sp>
      <p:sp>
        <p:nvSpPr>
          <p:cNvPr id="4" name="Slide Number Placeholder 3"/>
          <p:cNvSpPr>
            <a:spLocks noGrp="1"/>
          </p:cNvSpPr>
          <p:nvPr>
            <p:ph type="sldNum" sz="quarter" idx="5"/>
          </p:nvPr>
        </p:nvSpPr>
        <p:spPr/>
        <p:txBody>
          <a:bodyPr/>
          <a:lstStyle/>
          <a:p>
            <a:fld id="{A16958F3-4204-0E4E-99C4-165565D88823}" type="slidenum">
              <a:rPr lang="en-US" smtClean="0"/>
              <a:t>20</a:t>
            </a:fld>
            <a:endParaRPr lang="en-US"/>
          </a:p>
        </p:txBody>
      </p:sp>
    </p:spTree>
    <p:extLst>
      <p:ext uri="{BB962C8B-B14F-4D97-AF65-F5344CB8AC3E}">
        <p14:creationId xmlns:p14="http://schemas.microsoft.com/office/powerpoint/2010/main" val="1817186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Why – God’s Glory. It is buried in the first target on purpose.</a:t>
            </a:r>
          </a:p>
        </p:txBody>
      </p:sp>
      <p:sp>
        <p:nvSpPr>
          <p:cNvPr id="4" name="Slide Number Placeholder 3"/>
          <p:cNvSpPr>
            <a:spLocks noGrp="1"/>
          </p:cNvSpPr>
          <p:nvPr>
            <p:ph type="sldNum" sz="quarter" idx="5"/>
          </p:nvPr>
        </p:nvSpPr>
        <p:spPr/>
        <p:txBody>
          <a:bodyPr/>
          <a:lstStyle/>
          <a:p>
            <a:fld id="{A16958F3-4204-0E4E-99C4-165565D88823}" type="slidenum">
              <a:rPr lang="en-US" smtClean="0"/>
              <a:t>21</a:t>
            </a:fld>
            <a:endParaRPr lang="en-US"/>
          </a:p>
        </p:txBody>
      </p:sp>
    </p:spTree>
    <p:extLst>
      <p:ext uri="{BB962C8B-B14F-4D97-AF65-F5344CB8AC3E}">
        <p14:creationId xmlns:p14="http://schemas.microsoft.com/office/powerpoint/2010/main" val="3669697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A42D3-2E47-3541-8FBC-7B3F414BD0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D68D42-1336-6444-9CAD-8AA5EB1D69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3F1320-D7F2-4E42-9203-A944C7E26053}"/>
              </a:ext>
            </a:extLst>
          </p:cNvPr>
          <p:cNvSpPr>
            <a:spLocks noGrp="1"/>
          </p:cNvSpPr>
          <p:nvPr>
            <p:ph type="dt" sz="half" idx="10"/>
          </p:nvPr>
        </p:nvSpPr>
        <p:spPr/>
        <p:txBody>
          <a:bodyPr/>
          <a:lstStyle/>
          <a:p>
            <a:fld id="{1A37745A-0A76-2E4C-B73F-AE70C81B34DD}" type="datetimeFigureOut">
              <a:rPr lang="en-US" smtClean="0"/>
              <a:t>3/1/2021</a:t>
            </a:fld>
            <a:endParaRPr lang="en-US"/>
          </a:p>
        </p:txBody>
      </p:sp>
      <p:sp>
        <p:nvSpPr>
          <p:cNvPr id="5" name="Footer Placeholder 4">
            <a:extLst>
              <a:ext uri="{FF2B5EF4-FFF2-40B4-BE49-F238E27FC236}">
                <a16:creationId xmlns:a16="http://schemas.microsoft.com/office/drawing/2014/main" id="{EF48BEBA-52C4-7F49-AC05-77F0185089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941973-6111-7C4A-BA55-340AA8AB254C}"/>
              </a:ext>
            </a:extLst>
          </p:cNvPr>
          <p:cNvSpPr>
            <a:spLocks noGrp="1"/>
          </p:cNvSpPr>
          <p:nvPr>
            <p:ph type="sldNum" sz="quarter" idx="12"/>
          </p:nvPr>
        </p:nvSpPr>
        <p:spPr/>
        <p:txBody>
          <a:bodyPr/>
          <a:lstStyle/>
          <a:p>
            <a:fld id="{6F5073E5-663F-4A41-B48F-D905812867F2}" type="slidenum">
              <a:rPr lang="en-US" smtClean="0"/>
              <a:t>‹#›</a:t>
            </a:fld>
            <a:endParaRPr lang="en-US"/>
          </a:p>
        </p:txBody>
      </p:sp>
    </p:spTree>
    <p:extLst>
      <p:ext uri="{BB962C8B-B14F-4D97-AF65-F5344CB8AC3E}">
        <p14:creationId xmlns:p14="http://schemas.microsoft.com/office/powerpoint/2010/main" val="4238834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DA75F-8D95-FB45-869C-7815DB684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0847DF-C23B-6E44-BA77-56926B5EB4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86A183-CDB3-3646-9EAD-C2466499581A}"/>
              </a:ext>
            </a:extLst>
          </p:cNvPr>
          <p:cNvSpPr>
            <a:spLocks noGrp="1"/>
          </p:cNvSpPr>
          <p:nvPr>
            <p:ph type="dt" sz="half" idx="10"/>
          </p:nvPr>
        </p:nvSpPr>
        <p:spPr/>
        <p:txBody>
          <a:bodyPr/>
          <a:lstStyle/>
          <a:p>
            <a:fld id="{1A37745A-0A76-2E4C-B73F-AE70C81B34DD}" type="datetimeFigureOut">
              <a:rPr lang="en-US" smtClean="0"/>
              <a:t>3/1/2021</a:t>
            </a:fld>
            <a:endParaRPr lang="en-US"/>
          </a:p>
        </p:txBody>
      </p:sp>
      <p:sp>
        <p:nvSpPr>
          <p:cNvPr id="5" name="Footer Placeholder 4">
            <a:extLst>
              <a:ext uri="{FF2B5EF4-FFF2-40B4-BE49-F238E27FC236}">
                <a16:creationId xmlns:a16="http://schemas.microsoft.com/office/drawing/2014/main" id="{584C5D1F-D062-BC47-B256-113CFAE7D7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FE6C2E-E9C7-4340-B95B-E10D671FAEE5}"/>
              </a:ext>
            </a:extLst>
          </p:cNvPr>
          <p:cNvSpPr>
            <a:spLocks noGrp="1"/>
          </p:cNvSpPr>
          <p:nvPr>
            <p:ph type="sldNum" sz="quarter" idx="12"/>
          </p:nvPr>
        </p:nvSpPr>
        <p:spPr/>
        <p:txBody>
          <a:bodyPr/>
          <a:lstStyle/>
          <a:p>
            <a:fld id="{6F5073E5-663F-4A41-B48F-D905812867F2}" type="slidenum">
              <a:rPr lang="en-US" smtClean="0"/>
              <a:t>‹#›</a:t>
            </a:fld>
            <a:endParaRPr lang="en-US"/>
          </a:p>
        </p:txBody>
      </p:sp>
    </p:spTree>
    <p:extLst>
      <p:ext uri="{BB962C8B-B14F-4D97-AF65-F5344CB8AC3E}">
        <p14:creationId xmlns:p14="http://schemas.microsoft.com/office/powerpoint/2010/main" val="3918203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216BC3-A82A-D74E-B972-01198778F2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8D90B5-4B8D-D744-973E-0E7F33FBF5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92DBF8-2E71-9746-B9D2-470E492E6879}"/>
              </a:ext>
            </a:extLst>
          </p:cNvPr>
          <p:cNvSpPr>
            <a:spLocks noGrp="1"/>
          </p:cNvSpPr>
          <p:nvPr>
            <p:ph type="dt" sz="half" idx="10"/>
          </p:nvPr>
        </p:nvSpPr>
        <p:spPr/>
        <p:txBody>
          <a:bodyPr/>
          <a:lstStyle/>
          <a:p>
            <a:fld id="{1A37745A-0A76-2E4C-B73F-AE70C81B34DD}" type="datetimeFigureOut">
              <a:rPr lang="en-US" smtClean="0"/>
              <a:t>3/1/2021</a:t>
            </a:fld>
            <a:endParaRPr lang="en-US"/>
          </a:p>
        </p:txBody>
      </p:sp>
      <p:sp>
        <p:nvSpPr>
          <p:cNvPr id="5" name="Footer Placeholder 4">
            <a:extLst>
              <a:ext uri="{FF2B5EF4-FFF2-40B4-BE49-F238E27FC236}">
                <a16:creationId xmlns:a16="http://schemas.microsoft.com/office/drawing/2014/main" id="{4BE900BD-C8F9-6043-B66A-487C79CF0F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0D72B-651E-524F-B43B-43755EF1B7E4}"/>
              </a:ext>
            </a:extLst>
          </p:cNvPr>
          <p:cNvSpPr>
            <a:spLocks noGrp="1"/>
          </p:cNvSpPr>
          <p:nvPr>
            <p:ph type="sldNum" sz="quarter" idx="12"/>
          </p:nvPr>
        </p:nvSpPr>
        <p:spPr/>
        <p:txBody>
          <a:bodyPr/>
          <a:lstStyle/>
          <a:p>
            <a:fld id="{6F5073E5-663F-4A41-B48F-D905812867F2}" type="slidenum">
              <a:rPr lang="en-US" smtClean="0"/>
              <a:t>‹#›</a:t>
            </a:fld>
            <a:endParaRPr lang="en-US"/>
          </a:p>
        </p:txBody>
      </p:sp>
    </p:spTree>
    <p:extLst>
      <p:ext uri="{BB962C8B-B14F-4D97-AF65-F5344CB8AC3E}">
        <p14:creationId xmlns:p14="http://schemas.microsoft.com/office/powerpoint/2010/main" val="44771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7268-B81D-7340-9640-411627C917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A12ACB-F9BD-6B47-B697-4C219BC629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6E025E-808B-DA44-A74B-3AC6724DD00B}"/>
              </a:ext>
            </a:extLst>
          </p:cNvPr>
          <p:cNvSpPr>
            <a:spLocks noGrp="1"/>
          </p:cNvSpPr>
          <p:nvPr>
            <p:ph type="dt" sz="half" idx="10"/>
          </p:nvPr>
        </p:nvSpPr>
        <p:spPr/>
        <p:txBody>
          <a:bodyPr/>
          <a:lstStyle/>
          <a:p>
            <a:fld id="{1A37745A-0A76-2E4C-B73F-AE70C81B34DD}" type="datetimeFigureOut">
              <a:rPr lang="en-US" smtClean="0"/>
              <a:t>3/1/2021</a:t>
            </a:fld>
            <a:endParaRPr lang="en-US"/>
          </a:p>
        </p:txBody>
      </p:sp>
      <p:sp>
        <p:nvSpPr>
          <p:cNvPr id="5" name="Footer Placeholder 4">
            <a:extLst>
              <a:ext uri="{FF2B5EF4-FFF2-40B4-BE49-F238E27FC236}">
                <a16:creationId xmlns:a16="http://schemas.microsoft.com/office/drawing/2014/main" id="{46F28FA5-D475-B647-AD8F-E0871884C7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89A3FF-37D0-914B-949B-8ECB36C09D84}"/>
              </a:ext>
            </a:extLst>
          </p:cNvPr>
          <p:cNvSpPr>
            <a:spLocks noGrp="1"/>
          </p:cNvSpPr>
          <p:nvPr>
            <p:ph type="sldNum" sz="quarter" idx="12"/>
          </p:nvPr>
        </p:nvSpPr>
        <p:spPr/>
        <p:txBody>
          <a:bodyPr/>
          <a:lstStyle/>
          <a:p>
            <a:fld id="{6F5073E5-663F-4A41-B48F-D905812867F2}" type="slidenum">
              <a:rPr lang="en-US" smtClean="0"/>
              <a:t>‹#›</a:t>
            </a:fld>
            <a:endParaRPr lang="en-US"/>
          </a:p>
        </p:txBody>
      </p:sp>
    </p:spTree>
    <p:extLst>
      <p:ext uri="{BB962C8B-B14F-4D97-AF65-F5344CB8AC3E}">
        <p14:creationId xmlns:p14="http://schemas.microsoft.com/office/powerpoint/2010/main" val="2838599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E33DE-98C8-2947-BF8D-89A2AE78DB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11E162-0B57-5F4A-B270-6CD6F24995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3DED56-4155-8B4B-B726-4E001337A5CE}"/>
              </a:ext>
            </a:extLst>
          </p:cNvPr>
          <p:cNvSpPr>
            <a:spLocks noGrp="1"/>
          </p:cNvSpPr>
          <p:nvPr>
            <p:ph type="dt" sz="half" idx="10"/>
          </p:nvPr>
        </p:nvSpPr>
        <p:spPr/>
        <p:txBody>
          <a:bodyPr/>
          <a:lstStyle/>
          <a:p>
            <a:fld id="{1A37745A-0A76-2E4C-B73F-AE70C81B34DD}" type="datetimeFigureOut">
              <a:rPr lang="en-US" smtClean="0"/>
              <a:t>3/1/2021</a:t>
            </a:fld>
            <a:endParaRPr lang="en-US"/>
          </a:p>
        </p:txBody>
      </p:sp>
      <p:sp>
        <p:nvSpPr>
          <p:cNvPr id="5" name="Footer Placeholder 4">
            <a:extLst>
              <a:ext uri="{FF2B5EF4-FFF2-40B4-BE49-F238E27FC236}">
                <a16:creationId xmlns:a16="http://schemas.microsoft.com/office/drawing/2014/main" id="{A30F9B34-3D17-A14E-83CE-C5457603F8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0A7FA2-A937-4A4C-96A2-8788455012C6}"/>
              </a:ext>
            </a:extLst>
          </p:cNvPr>
          <p:cNvSpPr>
            <a:spLocks noGrp="1"/>
          </p:cNvSpPr>
          <p:nvPr>
            <p:ph type="sldNum" sz="quarter" idx="12"/>
          </p:nvPr>
        </p:nvSpPr>
        <p:spPr/>
        <p:txBody>
          <a:bodyPr/>
          <a:lstStyle/>
          <a:p>
            <a:fld id="{6F5073E5-663F-4A41-B48F-D905812867F2}" type="slidenum">
              <a:rPr lang="en-US" smtClean="0"/>
              <a:t>‹#›</a:t>
            </a:fld>
            <a:endParaRPr lang="en-US"/>
          </a:p>
        </p:txBody>
      </p:sp>
    </p:spTree>
    <p:extLst>
      <p:ext uri="{BB962C8B-B14F-4D97-AF65-F5344CB8AC3E}">
        <p14:creationId xmlns:p14="http://schemas.microsoft.com/office/powerpoint/2010/main" val="400453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C18CC-67F9-304A-A6BB-36CEF17D09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0F103C-1B8E-824C-A3FD-58E9CED379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DCD93D-BB9F-724F-852E-2483433E71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892E9C-1B04-FC4A-B2D8-4910BFB7BBED}"/>
              </a:ext>
            </a:extLst>
          </p:cNvPr>
          <p:cNvSpPr>
            <a:spLocks noGrp="1"/>
          </p:cNvSpPr>
          <p:nvPr>
            <p:ph type="dt" sz="half" idx="10"/>
          </p:nvPr>
        </p:nvSpPr>
        <p:spPr/>
        <p:txBody>
          <a:bodyPr/>
          <a:lstStyle/>
          <a:p>
            <a:fld id="{1A37745A-0A76-2E4C-B73F-AE70C81B34DD}" type="datetimeFigureOut">
              <a:rPr lang="en-US" smtClean="0"/>
              <a:t>3/1/2021</a:t>
            </a:fld>
            <a:endParaRPr lang="en-US"/>
          </a:p>
        </p:txBody>
      </p:sp>
      <p:sp>
        <p:nvSpPr>
          <p:cNvPr id="6" name="Footer Placeholder 5">
            <a:extLst>
              <a:ext uri="{FF2B5EF4-FFF2-40B4-BE49-F238E27FC236}">
                <a16:creationId xmlns:a16="http://schemas.microsoft.com/office/drawing/2014/main" id="{2EF666BD-811C-7243-959A-0292C8244F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6CE2E7-EEE8-6144-A1D3-09AE77B75423}"/>
              </a:ext>
            </a:extLst>
          </p:cNvPr>
          <p:cNvSpPr>
            <a:spLocks noGrp="1"/>
          </p:cNvSpPr>
          <p:nvPr>
            <p:ph type="sldNum" sz="quarter" idx="12"/>
          </p:nvPr>
        </p:nvSpPr>
        <p:spPr/>
        <p:txBody>
          <a:bodyPr/>
          <a:lstStyle/>
          <a:p>
            <a:fld id="{6F5073E5-663F-4A41-B48F-D905812867F2}" type="slidenum">
              <a:rPr lang="en-US" smtClean="0"/>
              <a:t>‹#›</a:t>
            </a:fld>
            <a:endParaRPr lang="en-US"/>
          </a:p>
        </p:txBody>
      </p:sp>
    </p:spTree>
    <p:extLst>
      <p:ext uri="{BB962C8B-B14F-4D97-AF65-F5344CB8AC3E}">
        <p14:creationId xmlns:p14="http://schemas.microsoft.com/office/powerpoint/2010/main" val="2650895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B2752-BE2A-9E48-9AD4-DA22FDEF3B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10472B-DEB5-434A-9955-48EF8F5B41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9283F0-C91F-B943-B067-B191E813EB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D563A2-1B01-0149-A28D-2F6D8289C2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B06036-5D68-214E-9D6E-1C3B35C03E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4AED7D-2148-C14E-A1C4-9214DC8EC0C3}"/>
              </a:ext>
            </a:extLst>
          </p:cNvPr>
          <p:cNvSpPr>
            <a:spLocks noGrp="1"/>
          </p:cNvSpPr>
          <p:nvPr>
            <p:ph type="dt" sz="half" idx="10"/>
          </p:nvPr>
        </p:nvSpPr>
        <p:spPr/>
        <p:txBody>
          <a:bodyPr/>
          <a:lstStyle/>
          <a:p>
            <a:fld id="{1A37745A-0A76-2E4C-B73F-AE70C81B34DD}" type="datetimeFigureOut">
              <a:rPr lang="en-US" smtClean="0"/>
              <a:t>3/1/2021</a:t>
            </a:fld>
            <a:endParaRPr lang="en-US"/>
          </a:p>
        </p:txBody>
      </p:sp>
      <p:sp>
        <p:nvSpPr>
          <p:cNvPr id="8" name="Footer Placeholder 7">
            <a:extLst>
              <a:ext uri="{FF2B5EF4-FFF2-40B4-BE49-F238E27FC236}">
                <a16:creationId xmlns:a16="http://schemas.microsoft.com/office/drawing/2014/main" id="{DDF7F47C-5341-BA4D-94D8-E838722C8C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C5C57F-A95E-504F-AD04-562CEDB47701}"/>
              </a:ext>
            </a:extLst>
          </p:cNvPr>
          <p:cNvSpPr>
            <a:spLocks noGrp="1"/>
          </p:cNvSpPr>
          <p:nvPr>
            <p:ph type="sldNum" sz="quarter" idx="12"/>
          </p:nvPr>
        </p:nvSpPr>
        <p:spPr/>
        <p:txBody>
          <a:bodyPr/>
          <a:lstStyle/>
          <a:p>
            <a:fld id="{6F5073E5-663F-4A41-B48F-D905812867F2}" type="slidenum">
              <a:rPr lang="en-US" smtClean="0"/>
              <a:t>‹#›</a:t>
            </a:fld>
            <a:endParaRPr lang="en-US"/>
          </a:p>
        </p:txBody>
      </p:sp>
    </p:spTree>
    <p:extLst>
      <p:ext uri="{BB962C8B-B14F-4D97-AF65-F5344CB8AC3E}">
        <p14:creationId xmlns:p14="http://schemas.microsoft.com/office/powerpoint/2010/main" val="2442459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55321-009D-B44F-A83C-D3BA94DE6A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1CC0732-7BA7-8243-A1F2-2B9E0E1BF91C}"/>
              </a:ext>
            </a:extLst>
          </p:cNvPr>
          <p:cNvSpPr>
            <a:spLocks noGrp="1"/>
          </p:cNvSpPr>
          <p:nvPr>
            <p:ph type="dt" sz="half" idx="10"/>
          </p:nvPr>
        </p:nvSpPr>
        <p:spPr/>
        <p:txBody>
          <a:bodyPr/>
          <a:lstStyle/>
          <a:p>
            <a:fld id="{1A37745A-0A76-2E4C-B73F-AE70C81B34DD}" type="datetimeFigureOut">
              <a:rPr lang="en-US" smtClean="0"/>
              <a:t>3/1/2021</a:t>
            </a:fld>
            <a:endParaRPr lang="en-US"/>
          </a:p>
        </p:txBody>
      </p:sp>
      <p:sp>
        <p:nvSpPr>
          <p:cNvPr id="4" name="Footer Placeholder 3">
            <a:extLst>
              <a:ext uri="{FF2B5EF4-FFF2-40B4-BE49-F238E27FC236}">
                <a16:creationId xmlns:a16="http://schemas.microsoft.com/office/drawing/2014/main" id="{F20D0F02-1DA1-594B-A4C0-6FC876A2F5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352F3C-30CE-FF43-B75D-8430596BD492}"/>
              </a:ext>
            </a:extLst>
          </p:cNvPr>
          <p:cNvSpPr>
            <a:spLocks noGrp="1"/>
          </p:cNvSpPr>
          <p:nvPr>
            <p:ph type="sldNum" sz="quarter" idx="12"/>
          </p:nvPr>
        </p:nvSpPr>
        <p:spPr/>
        <p:txBody>
          <a:bodyPr/>
          <a:lstStyle/>
          <a:p>
            <a:fld id="{6F5073E5-663F-4A41-B48F-D905812867F2}" type="slidenum">
              <a:rPr lang="en-US" smtClean="0"/>
              <a:t>‹#›</a:t>
            </a:fld>
            <a:endParaRPr lang="en-US"/>
          </a:p>
        </p:txBody>
      </p:sp>
    </p:spTree>
    <p:extLst>
      <p:ext uri="{BB962C8B-B14F-4D97-AF65-F5344CB8AC3E}">
        <p14:creationId xmlns:p14="http://schemas.microsoft.com/office/powerpoint/2010/main" val="3376989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ED7D7C-CBB5-0E4D-8656-B3EAF38FDE87}"/>
              </a:ext>
            </a:extLst>
          </p:cNvPr>
          <p:cNvSpPr>
            <a:spLocks noGrp="1"/>
          </p:cNvSpPr>
          <p:nvPr>
            <p:ph type="dt" sz="half" idx="10"/>
          </p:nvPr>
        </p:nvSpPr>
        <p:spPr/>
        <p:txBody>
          <a:bodyPr/>
          <a:lstStyle/>
          <a:p>
            <a:fld id="{1A37745A-0A76-2E4C-B73F-AE70C81B34DD}" type="datetimeFigureOut">
              <a:rPr lang="en-US" smtClean="0"/>
              <a:t>3/1/2021</a:t>
            </a:fld>
            <a:endParaRPr lang="en-US"/>
          </a:p>
        </p:txBody>
      </p:sp>
      <p:sp>
        <p:nvSpPr>
          <p:cNvPr id="3" name="Footer Placeholder 2">
            <a:extLst>
              <a:ext uri="{FF2B5EF4-FFF2-40B4-BE49-F238E27FC236}">
                <a16:creationId xmlns:a16="http://schemas.microsoft.com/office/drawing/2014/main" id="{A267A157-4881-5941-B9F4-62260A1124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061FD7-DAF7-DE41-8CEB-F8F19C8A2F9C}"/>
              </a:ext>
            </a:extLst>
          </p:cNvPr>
          <p:cNvSpPr>
            <a:spLocks noGrp="1"/>
          </p:cNvSpPr>
          <p:nvPr>
            <p:ph type="sldNum" sz="quarter" idx="12"/>
          </p:nvPr>
        </p:nvSpPr>
        <p:spPr/>
        <p:txBody>
          <a:bodyPr/>
          <a:lstStyle/>
          <a:p>
            <a:fld id="{6F5073E5-663F-4A41-B48F-D905812867F2}" type="slidenum">
              <a:rPr lang="en-US" smtClean="0"/>
              <a:t>‹#›</a:t>
            </a:fld>
            <a:endParaRPr lang="en-US"/>
          </a:p>
        </p:txBody>
      </p:sp>
    </p:spTree>
    <p:extLst>
      <p:ext uri="{BB962C8B-B14F-4D97-AF65-F5344CB8AC3E}">
        <p14:creationId xmlns:p14="http://schemas.microsoft.com/office/powerpoint/2010/main" val="1270472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00F85-172E-8A45-AD51-B6D9A038D0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E54E8CA-15D7-A242-A564-1ACC843230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EEF286-E43B-7F49-826D-DAF5AD49DA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3EFB9C-4246-C54C-87D9-BAC7F1D32491}"/>
              </a:ext>
            </a:extLst>
          </p:cNvPr>
          <p:cNvSpPr>
            <a:spLocks noGrp="1"/>
          </p:cNvSpPr>
          <p:nvPr>
            <p:ph type="dt" sz="half" idx="10"/>
          </p:nvPr>
        </p:nvSpPr>
        <p:spPr/>
        <p:txBody>
          <a:bodyPr/>
          <a:lstStyle/>
          <a:p>
            <a:fld id="{1A37745A-0A76-2E4C-B73F-AE70C81B34DD}" type="datetimeFigureOut">
              <a:rPr lang="en-US" smtClean="0"/>
              <a:t>3/1/2021</a:t>
            </a:fld>
            <a:endParaRPr lang="en-US"/>
          </a:p>
        </p:txBody>
      </p:sp>
      <p:sp>
        <p:nvSpPr>
          <p:cNvPr id="6" name="Footer Placeholder 5">
            <a:extLst>
              <a:ext uri="{FF2B5EF4-FFF2-40B4-BE49-F238E27FC236}">
                <a16:creationId xmlns:a16="http://schemas.microsoft.com/office/drawing/2014/main" id="{8B3D942C-C362-9545-9DB6-02FC9D1267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09781A-3D95-F54C-AD3C-876F6F6EF57B}"/>
              </a:ext>
            </a:extLst>
          </p:cNvPr>
          <p:cNvSpPr>
            <a:spLocks noGrp="1"/>
          </p:cNvSpPr>
          <p:nvPr>
            <p:ph type="sldNum" sz="quarter" idx="12"/>
          </p:nvPr>
        </p:nvSpPr>
        <p:spPr/>
        <p:txBody>
          <a:bodyPr/>
          <a:lstStyle/>
          <a:p>
            <a:fld id="{6F5073E5-663F-4A41-B48F-D905812867F2}" type="slidenum">
              <a:rPr lang="en-US" smtClean="0"/>
              <a:t>‹#›</a:t>
            </a:fld>
            <a:endParaRPr lang="en-US"/>
          </a:p>
        </p:txBody>
      </p:sp>
    </p:spTree>
    <p:extLst>
      <p:ext uri="{BB962C8B-B14F-4D97-AF65-F5344CB8AC3E}">
        <p14:creationId xmlns:p14="http://schemas.microsoft.com/office/powerpoint/2010/main" val="215484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0E578-9323-894C-9BCE-000A840D54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E56C1C-EE9D-A046-9778-13DBE773FE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C28DAD-669F-5044-BF79-76299268D5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A56B94-4236-C744-9660-87DDEC64CDA9}"/>
              </a:ext>
            </a:extLst>
          </p:cNvPr>
          <p:cNvSpPr>
            <a:spLocks noGrp="1"/>
          </p:cNvSpPr>
          <p:nvPr>
            <p:ph type="dt" sz="half" idx="10"/>
          </p:nvPr>
        </p:nvSpPr>
        <p:spPr/>
        <p:txBody>
          <a:bodyPr/>
          <a:lstStyle/>
          <a:p>
            <a:fld id="{1A37745A-0A76-2E4C-B73F-AE70C81B34DD}" type="datetimeFigureOut">
              <a:rPr lang="en-US" smtClean="0"/>
              <a:t>3/1/2021</a:t>
            </a:fld>
            <a:endParaRPr lang="en-US"/>
          </a:p>
        </p:txBody>
      </p:sp>
      <p:sp>
        <p:nvSpPr>
          <p:cNvPr id="6" name="Footer Placeholder 5">
            <a:extLst>
              <a:ext uri="{FF2B5EF4-FFF2-40B4-BE49-F238E27FC236}">
                <a16:creationId xmlns:a16="http://schemas.microsoft.com/office/drawing/2014/main" id="{C4467AE2-5B2A-1B40-82B3-B63B4C5F81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4419DF-E054-704B-9296-11ADD20A0794}"/>
              </a:ext>
            </a:extLst>
          </p:cNvPr>
          <p:cNvSpPr>
            <a:spLocks noGrp="1"/>
          </p:cNvSpPr>
          <p:nvPr>
            <p:ph type="sldNum" sz="quarter" idx="12"/>
          </p:nvPr>
        </p:nvSpPr>
        <p:spPr/>
        <p:txBody>
          <a:bodyPr/>
          <a:lstStyle/>
          <a:p>
            <a:fld id="{6F5073E5-663F-4A41-B48F-D905812867F2}" type="slidenum">
              <a:rPr lang="en-US" smtClean="0"/>
              <a:t>‹#›</a:t>
            </a:fld>
            <a:endParaRPr lang="en-US"/>
          </a:p>
        </p:txBody>
      </p:sp>
    </p:spTree>
    <p:extLst>
      <p:ext uri="{BB962C8B-B14F-4D97-AF65-F5344CB8AC3E}">
        <p14:creationId xmlns:p14="http://schemas.microsoft.com/office/powerpoint/2010/main" val="2500107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D801EF-59DF-FC4F-BB9D-1F7F86713B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855BD8-4F4A-7B4C-927A-89043C1711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DDA7D4-FC1A-CF41-AB25-4287D842AB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37745A-0A76-2E4C-B73F-AE70C81B34DD}" type="datetimeFigureOut">
              <a:rPr lang="en-US" smtClean="0"/>
              <a:t>3/1/2021</a:t>
            </a:fld>
            <a:endParaRPr lang="en-US"/>
          </a:p>
        </p:txBody>
      </p:sp>
      <p:sp>
        <p:nvSpPr>
          <p:cNvPr id="5" name="Footer Placeholder 4">
            <a:extLst>
              <a:ext uri="{FF2B5EF4-FFF2-40B4-BE49-F238E27FC236}">
                <a16:creationId xmlns:a16="http://schemas.microsoft.com/office/drawing/2014/main" id="{C9058C0F-BA49-7348-AB26-A8428437AF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7A5D49-5488-FF44-AA54-42FFAAD6AC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5073E5-663F-4A41-B48F-D905812867F2}" type="slidenum">
              <a:rPr lang="en-US" smtClean="0"/>
              <a:t>‹#›</a:t>
            </a:fld>
            <a:endParaRPr lang="en-US"/>
          </a:p>
        </p:txBody>
      </p:sp>
    </p:spTree>
    <p:extLst>
      <p:ext uri="{BB962C8B-B14F-4D97-AF65-F5344CB8AC3E}">
        <p14:creationId xmlns:p14="http://schemas.microsoft.com/office/powerpoint/2010/main" val="2091397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sv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FC13A-4B97-774F-ADA6-F7CFA9EF2F0C}"/>
              </a:ext>
            </a:extLst>
          </p:cNvPr>
          <p:cNvSpPr>
            <a:spLocks noGrp="1"/>
          </p:cNvSpPr>
          <p:nvPr>
            <p:ph type="ctrTitle"/>
          </p:nvPr>
        </p:nvSpPr>
        <p:spPr/>
        <p:txBody>
          <a:bodyPr/>
          <a:lstStyle/>
          <a:p>
            <a:r>
              <a:rPr lang="en-US" dirty="0"/>
              <a:t>Let Jesus Lead</a:t>
            </a:r>
          </a:p>
        </p:txBody>
      </p:sp>
    </p:spTree>
    <p:extLst>
      <p:ext uri="{BB962C8B-B14F-4D97-AF65-F5344CB8AC3E}">
        <p14:creationId xmlns:p14="http://schemas.microsoft.com/office/powerpoint/2010/main" val="102170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B0648-7C77-2F4B-9A42-B4FBEF15938B}"/>
              </a:ext>
            </a:extLst>
          </p:cNvPr>
          <p:cNvSpPr>
            <a:spLocks noGrp="1"/>
          </p:cNvSpPr>
          <p:nvPr>
            <p:ph type="title"/>
          </p:nvPr>
        </p:nvSpPr>
        <p:spPr>
          <a:xfrm>
            <a:off x="838199" y="365125"/>
            <a:ext cx="10269511" cy="625475"/>
          </a:xfrm>
        </p:spPr>
        <p:txBody>
          <a:bodyPr>
            <a:normAutofit fontScale="90000"/>
          </a:bodyPr>
          <a:lstStyle/>
          <a:p>
            <a:pPr algn="r"/>
            <a:r>
              <a:rPr lang="en-US" b="1" dirty="0">
                <a:solidFill>
                  <a:schemeClr val="accent6">
                    <a:lumMod val="75000"/>
                  </a:schemeClr>
                </a:solidFill>
                <a:latin typeface="Calibri" panose="020F0502020204030204" pitchFamily="34" charset="0"/>
                <a:cs typeface="Calibri" panose="020F0502020204030204" pitchFamily="34" charset="0"/>
              </a:rPr>
              <a:t>Gospel Clarity</a:t>
            </a:r>
          </a:p>
        </p:txBody>
      </p:sp>
      <p:sp>
        <p:nvSpPr>
          <p:cNvPr id="3" name="Content Placeholder 2">
            <a:extLst>
              <a:ext uri="{FF2B5EF4-FFF2-40B4-BE49-F238E27FC236}">
                <a16:creationId xmlns:a16="http://schemas.microsoft.com/office/drawing/2014/main" id="{3AAE355D-5D4A-0647-B205-4808982962F3}"/>
              </a:ext>
            </a:extLst>
          </p:cNvPr>
          <p:cNvSpPr>
            <a:spLocks noGrp="1"/>
          </p:cNvSpPr>
          <p:nvPr>
            <p:ph idx="1"/>
          </p:nvPr>
        </p:nvSpPr>
        <p:spPr>
          <a:xfrm>
            <a:off x="229319" y="1213304"/>
            <a:ext cx="10515600" cy="5279571"/>
          </a:xfrm>
        </p:spPr>
        <p:txBody>
          <a:bodyPr>
            <a:normAutofit lnSpcReduction="10000"/>
          </a:bodyPr>
          <a:lstStyle/>
          <a:p>
            <a:pPr marL="0" indent="0">
              <a:buNone/>
            </a:pPr>
            <a:r>
              <a:rPr lang="en-US" b="1" dirty="0"/>
              <a:t>	4 Gospel Declarations:</a:t>
            </a:r>
          </a:p>
          <a:p>
            <a:pPr marL="0" lvl="0" indent="0">
              <a:buNone/>
            </a:pPr>
            <a:r>
              <a:rPr lang="en-US" dirty="0"/>
              <a:t>	The Kingdom of God is here.</a:t>
            </a:r>
          </a:p>
          <a:p>
            <a:pPr marL="0" lvl="0" indent="0">
              <a:buNone/>
            </a:pPr>
            <a:r>
              <a:rPr lang="en-US" dirty="0"/>
              <a:t>	Jesus is the King of that Kingdom. </a:t>
            </a:r>
          </a:p>
          <a:p>
            <a:pPr marL="0" lvl="0" indent="0">
              <a:buNone/>
            </a:pPr>
            <a:r>
              <a:rPr lang="en-US" dirty="0"/>
              <a:t>	Jesus died in our place on the cross.</a:t>
            </a:r>
          </a:p>
          <a:p>
            <a:pPr marL="0" lvl="0" indent="0">
              <a:buNone/>
            </a:pPr>
            <a:r>
              <a:rPr lang="en-US" dirty="0"/>
              <a:t>	Jesus rose from the dead on the third day.</a:t>
            </a:r>
            <a:br>
              <a:rPr lang="en-US" dirty="0"/>
            </a:br>
            <a:endParaRPr lang="en-US" dirty="0"/>
          </a:p>
          <a:p>
            <a:pPr marL="0" indent="0">
              <a:buNone/>
            </a:pPr>
            <a:r>
              <a:rPr lang="en-US" b="1" dirty="0"/>
              <a:t>          3 Gospel Responses:</a:t>
            </a:r>
          </a:p>
          <a:p>
            <a:pPr marL="0" indent="0">
              <a:buNone/>
            </a:pPr>
            <a:r>
              <a:rPr lang="en-US" dirty="0"/>
              <a:t>	Repent – Of our unbelief about Jesus</a:t>
            </a:r>
          </a:p>
          <a:p>
            <a:pPr marL="0" indent="0">
              <a:buNone/>
            </a:pPr>
            <a:r>
              <a:rPr lang="en-US" dirty="0"/>
              <a:t>	Believe – The four declarations</a:t>
            </a:r>
          </a:p>
          <a:p>
            <a:pPr marL="0" indent="0">
              <a:buNone/>
            </a:pPr>
            <a:r>
              <a:rPr lang="en-US" dirty="0"/>
              <a:t>	Follow – Arrange your life to say “yes” to Jesus</a:t>
            </a:r>
          </a:p>
          <a:p>
            <a:pPr marL="0" indent="0">
              <a:buNone/>
            </a:pPr>
            <a:r>
              <a:rPr lang="en-US" dirty="0"/>
              <a:t> </a:t>
            </a:r>
          </a:p>
          <a:p>
            <a:pPr marL="0" indent="0">
              <a:buNone/>
            </a:pPr>
            <a:endParaRPr lang="en-US" dirty="0"/>
          </a:p>
        </p:txBody>
      </p:sp>
      <p:pic>
        <p:nvPicPr>
          <p:cNvPr id="5" name="Graphic 4" descr="Venn diagram">
            <a:extLst>
              <a:ext uri="{FF2B5EF4-FFF2-40B4-BE49-F238E27FC236}">
                <a16:creationId xmlns:a16="http://schemas.microsoft.com/office/drawing/2014/main" id="{51134849-C2EA-D34B-AC97-550D62A07341}"/>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l="11409" t="13003" r="11166" b="11104"/>
          <a:stretch/>
        </p:blipFill>
        <p:spPr>
          <a:xfrm rot="10800000">
            <a:off x="7641003" y="990600"/>
            <a:ext cx="4055325" cy="3975075"/>
          </a:xfrm>
          <a:prstGeom prst="rect">
            <a:avLst/>
          </a:prstGeom>
        </p:spPr>
      </p:pic>
    </p:spTree>
    <p:extLst>
      <p:ext uri="{BB962C8B-B14F-4D97-AF65-F5344CB8AC3E}">
        <p14:creationId xmlns:p14="http://schemas.microsoft.com/office/powerpoint/2010/main" val="64660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B0648-7C77-2F4B-9A42-B4FBEF15938B}"/>
              </a:ext>
            </a:extLst>
          </p:cNvPr>
          <p:cNvSpPr>
            <a:spLocks noGrp="1"/>
          </p:cNvSpPr>
          <p:nvPr>
            <p:ph type="title"/>
          </p:nvPr>
        </p:nvSpPr>
        <p:spPr>
          <a:xfrm>
            <a:off x="838199" y="365125"/>
            <a:ext cx="10515600" cy="625475"/>
          </a:xfrm>
        </p:spPr>
        <p:txBody>
          <a:bodyPr>
            <a:normAutofit fontScale="90000"/>
          </a:bodyPr>
          <a:lstStyle/>
          <a:p>
            <a:pPr algn="r"/>
            <a:r>
              <a:rPr lang="en-US" b="1" dirty="0">
                <a:solidFill>
                  <a:schemeClr val="accent6">
                    <a:lumMod val="75000"/>
                  </a:schemeClr>
                </a:solidFill>
                <a:latin typeface="Calibri" panose="020F0502020204030204" pitchFamily="34" charset="0"/>
                <a:cs typeface="Calibri" panose="020F0502020204030204" pitchFamily="34" charset="0"/>
              </a:rPr>
              <a:t>Gospel Identity</a:t>
            </a:r>
          </a:p>
        </p:txBody>
      </p:sp>
      <p:sp>
        <p:nvSpPr>
          <p:cNvPr id="3" name="Content Placeholder 2">
            <a:extLst>
              <a:ext uri="{FF2B5EF4-FFF2-40B4-BE49-F238E27FC236}">
                <a16:creationId xmlns:a16="http://schemas.microsoft.com/office/drawing/2014/main" id="{3AAE355D-5D4A-0647-B205-4808982962F3}"/>
              </a:ext>
            </a:extLst>
          </p:cNvPr>
          <p:cNvSpPr>
            <a:spLocks noGrp="1"/>
          </p:cNvSpPr>
          <p:nvPr>
            <p:ph idx="1"/>
          </p:nvPr>
        </p:nvSpPr>
        <p:spPr>
          <a:xfrm>
            <a:off x="1124261" y="1633928"/>
            <a:ext cx="9620657" cy="4858947"/>
          </a:xfrm>
        </p:spPr>
        <p:txBody>
          <a:bodyPr>
            <a:normAutofit/>
          </a:bodyPr>
          <a:lstStyle/>
          <a:p>
            <a:pPr marL="0" indent="0">
              <a:buNone/>
            </a:pPr>
            <a:r>
              <a:rPr lang="en-US" b="1" dirty="0"/>
              <a:t>Healthy worshipper:</a:t>
            </a:r>
          </a:p>
          <a:p>
            <a:pPr marL="0" indent="0">
              <a:buNone/>
            </a:pPr>
            <a:r>
              <a:rPr lang="en-US" dirty="0"/>
              <a:t>Worship God joyfully and passionately</a:t>
            </a:r>
          </a:p>
          <a:p>
            <a:pPr marL="0" lvl="0" indent="0">
              <a:buNone/>
            </a:pPr>
            <a:r>
              <a:rPr lang="en-US" b="1" dirty="0"/>
              <a:t>Healthy family:</a:t>
            </a:r>
          </a:p>
          <a:p>
            <a:pPr marL="0" lvl="0" indent="0">
              <a:buNone/>
            </a:pPr>
            <a:r>
              <a:rPr lang="en-US" dirty="0"/>
              <a:t>Connect with one another authentically</a:t>
            </a:r>
          </a:p>
          <a:p>
            <a:pPr marL="0" lvl="0" indent="0">
              <a:buNone/>
            </a:pPr>
            <a:r>
              <a:rPr lang="en-US" b="1" dirty="0"/>
              <a:t>Healthy missionary:</a:t>
            </a:r>
          </a:p>
          <a:p>
            <a:pPr marL="0" lvl="0" indent="0">
              <a:buNone/>
            </a:pPr>
            <a:r>
              <a:rPr lang="en-US" dirty="0"/>
              <a:t>Go, show and tell the gospel boldly</a:t>
            </a:r>
          </a:p>
          <a:p>
            <a:pPr marL="0" indent="0">
              <a:buNone/>
            </a:pPr>
            <a:endParaRPr lang="en-US" dirty="0"/>
          </a:p>
        </p:txBody>
      </p:sp>
      <p:pic>
        <p:nvPicPr>
          <p:cNvPr id="5" name="Graphic 4" descr="Venn diagram">
            <a:extLst>
              <a:ext uri="{FF2B5EF4-FFF2-40B4-BE49-F238E27FC236}">
                <a16:creationId xmlns:a16="http://schemas.microsoft.com/office/drawing/2014/main" id="{51134849-C2EA-D34B-AC97-550D62A07341}"/>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l="11409" t="13003" r="11166" b="11104"/>
          <a:stretch/>
        </p:blipFill>
        <p:spPr>
          <a:xfrm rot="10800000">
            <a:off x="7641003" y="990600"/>
            <a:ext cx="4055325" cy="3975075"/>
          </a:xfrm>
          <a:prstGeom prst="rect">
            <a:avLst/>
          </a:prstGeom>
        </p:spPr>
      </p:pic>
      <p:sp>
        <p:nvSpPr>
          <p:cNvPr id="6" name="Oval 5">
            <a:extLst>
              <a:ext uri="{FF2B5EF4-FFF2-40B4-BE49-F238E27FC236}">
                <a16:creationId xmlns:a16="http://schemas.microsoft.com/office/drawing/2014/main" id="{1C5DBD26-EA2E-EF48-B4B7-5C0D86556C1F}"/>
              </a:ext>
            </a:extLst>
          </p:cNvPr>
          <p:cNvSpPr/>
          <p:nvPr/>
        </p:nvSpPr>
        <p:spPr>
          <a:xfrm>
            <a:off x="425312" y="2313672"/>
            <a:ext cx="4125686" cy="1651226"/>
          </a:xfrm>
          <a:prstGeom prst="ellipse">
            <a:avLst/>
          </a:prstGeom>
          <a:noFill/>
          <a:ln w="1016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3835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EB83941B-E59E-904C-B767-846C1ACBA148}"/>
              </a:ext>
            </a:extLst>
          </p:cNvPr>
          <p:cNvSpPr txBox="1"/>
          <p:nvPr/>
        </p:nvSpPr>
        <p:spPr>
          <a:xfrm rot="5400000">
            <a:off x="3684260" y="1229590"/>
            <a:ext cx="4482356" cy="4227075"/>
          </a:xfrm>
          <a:prstGeom prst="rect">
            <a:avLst/>
          </a:prstGeom>
          <a:noFill/>
        </p:spPr>
        <p:txBody>
          <a:bodyPr wrap="square" rtlCol="0">
            <a:prstTxWarp prst="textCircle">
              <a:avLst/>
            </a:prstTxWarp>
            <a:spAutoFit/>
          </a:bodyPr>
          <a:lstStyle/>
          <a:p>
            <a:r>
              <a:rPr lang="en-US" dirty="0"/>
              <a:t>                                                    L E A D  O T H E R S</a:t>
            </a:r>
          </a:p>
        </p:txBody>
      </p:sp>
      <p:sp>
        <p:nvSpPr>
          <p:cNvPr id="6" name="Oval 5">
            <a:extLst>
              <a:ext uri="{FF2B5EF4-FFF2-40B4-BE49-F238E27FC236}">
                <a16:creationId xmlns:a16="http://schemas.microsoft.com/office/drawing/2014/main" id="{157A4702-2964-7149-A15E-8872B40EABDD}"/>
              </a:ext>
            </a:extLst>
          </p:cNvPr>
          <p:cNvSpPr/>
          <p:nvPr/>
        </p:nvSpPr>
        <p:spPr>
          <a:xfrm>
            <a:off x="4002314" y="1648657"/>
            <a:ext cx="3526972" cy="3526972"/>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17DC164-A39E-4F44-8449-17549B2AB1DE}"/>
              </a:ext>
            </a:extLst>
          </p:cNvPr>
          <p:cNvSpPr/>
          <p:nvPr/>
        </p:nvSpPr>
        <p:spPr>
          <a:xfrm>
            <a:off x="4002314" y="1126140"/>
            <a:ext cx="1817915" cy="1001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82A7895-C0C7-A14C-B0EB-7B8B33D720F8}"/>
              </a:ext>
            </a:extLst>
          </p:cNvPr>
          <p:cNvSpPr txBox="1"/>
          <p:nvPr/>
        </p:nvSpPr>
        <p:spPr>
          <a:xfrm rot="5400000">
            <a:off x="3334400" y="1315463"/>
            <a:ext cx="4482356" cy="4227075"/>
          </a:xfrm>
          <a:prstGeom prst="rect">
            <a:avLst/>
          </a:prstGeom>
          <a:noFill/>
        </p:spPr>
        <p:txBody>
          <a:bodyPr wrap="square" rtlCol="0">
            <a:prstTxWarp prst="textCircle">
              <a:avLst/>
            </a:prstTxWarp>
            <a:spAutoFit/>
          </a:bodyPr>
          <a:lstStyle/>
          <a:p>
            <a:r>
              <a:rPr lang="en-US" dirty="0"/>
              <a:t>                                                  </a:t>
            </a:r>
          </a:p>
          <a:p>
            <a:r>
              <a:rPr lang="en-US" dirty="0"/>
              <a:t>     								                              L E A D  O R G A N I Z A T I O N S</a:t>
            </a:r>
          </a:p>
        </p:txBody>
      </p:sp>
      <p:sp>
        <p:nvSpPr>
          <p:cNvPr id="9" name="Oval 8">
            <a:extLst>
              <a:ext uri="{FF2B5EF4-FFF2-40B4-BE49-F238E27FC236}">
                <a16:creationId xmlns:a16="http://schemas.microsoft.com/office/drawing/2014/main" id="{2475A78B-D36F-3046-B25A-480F610862E1}"/>
              </a:ext>
            </a:extLst>
          </p:cNvPr>
          <p:cNvSpPr/>
          <p:nvPr/>
        </p:nvSpPr>
        <p:spPr>
          <a:xfrm>
            <a:off x="7398658" y="3207978"/>
            <a:ext cx="272377" cy="26947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8EABB43-8EEE-304C-B67D-E4DB75EFDBF9}"/>
              </a:ext>
            </a:extLst>
          </p:cNvPr>
          <p:cNvSpPr/>
          <p:nvPr/>
        </p:nvSpPr>
        <p:spPr>
          <a:xfrm>
            <a:off x="5684040" y="5040889"/>
            <a:ext cx="272377" cy="26947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4610955-F2FC-874C-80CD-7326323BB0F7}"/>
              </a:ext>
            </a:extLst>
          </p:cNvPr>
          <p:cNvSpPr/>
          <p:nvPr/>
        </p:nvSpPr>
        <p:spPr>
          <a:xfrm>
            <a:off x="3881356" y="3207977"/>
            <a:ext cx="272377" cy="26947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hevron 12">
            <a:extLst>
              <a:ext uri="{FF2B5EF4-FFF2-40B4-BE49-F238E27FC236}">
                <a16:creationId xmlns:a16="http://schemas.microsoft.com/office/drawing/2014/main" id="{681A0183-3D83-6342-98B5-90D543D72A79}"/>
              </a:ext>
            </a:extLst>
          </p:cNvPr>
          <p:cNvSpPr/>
          <p:nvPr/>
        </p:nvSpPr>
        <p:spPr>
          <a:xfrm rot="18242032">
            <a:off x="4406034" y="2011097"/>
            <a:ext cx="263848" cy="302480"/>
          </a:xfrm>
          <a:prstGeom prst="chevr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a:extLst>
              <a:ext uri="{FF2B5EF4-FFF2-40B4-BE49-F238E27FC236}">
                <a16:creationId xmlns:a16="http://schemas.microsoft.com/office/drawing/2014/main" id="{2ACC61E4-27DE-E146-AC54-85E1023048C9}"/>
              </a:ext>
            </a:extLst>
          </p:cNvPr>
          <p:cNvSpPr txBox="1"/>
          <p:nvPr/>
        </p:nvSpPr>
        <p:spPr>
          <a:xfrm>
            <a:off x="4685693" y="4906558"/>
            <a:ext cx="2269067" cy="824089"/>
          </a:xfrm>
          <a:prstGeom prst="rect">
            <a:avLst/>
          </a:prstGeom>
          <a:noFill/>
        </p:spPr>
        <p:txBody>
          <a:bodyPr wrap="square" rtlCol="0">
            <a:prstTxWarp prst="textArchDown">
              <a:avLst/>
            </a:prstTxWarp>
            <a:spAutoFit/>
          </a:bodyPr>
          <a:lstStyle/>
          <a:p>
            <a:r>
              <a:rPr lang="en-US" dirty="0"/>
              <a:t>          L E A D  T E A M S</a:t>
            </a:r>
          </a:p>
        </p:txBody>
      </p:sp>
      <p:sp>
        <p:nvSpPr>
          <p:cNvPr id="14" name="Oval 13">
            <a:extLst>
              <a:ext uri="{FF2B5EF4-FFF2-40B4-BE49-F238E27FC236}">
                <a16:creationId xmlns:a16="http://schemas.microsoft.com/office/drawing/2014/main" id="{9ED53F76-D46D-664C-B2FE-FA663A5C735B}"/>
              </a:ext>
            </a:extLst>
          </p:cNvPr>
          <p:cNvSpPr/>
          <p:nvPr/>
        </p:nvSpPr>
        <p:spPr>
          <a:xfrm>
            <a:off x="5686496" y="1513917"/>
            <a:ext cx="272377" cy="26947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D5A3735E-3394-AD4D-8519-E7719A28A7A8}"/>
              </a:ext>
            </a:extLst>
          </p:cNvPr>
          <p:cNvSpPr txBox="1"/>
          <p:nvPr/>
        </p:nvSpPr>
        <p:spPr>
          <a:xfrm>
            <a:off x="4640899" y="1160408"/>
            <a:ext cx="2269067" cy="824089"/>
          </a:xfrm>
          <a:prstGeom prst="rect">
            <a:avLst/>
          </a:prstGeom>
          <a:noFill/>
        </p:spPr>
        <p:txBody>
          <a:bodyPr wrap="square" rtlCol="0">
            <a:prstTxWarp prst="textCircle">
              <a:avLst/>
            </a:prstTxWarp>
            <a:spAutoFit/>
          </a:bodyPr>
          <a:lstStyle/>
          <a:p>
            <a:r>
              <a:rPr lang="en-US" dirty="0"/>
              <a:t>            L E A D  S E L F</a:t>
            </a:r>
          </a:p>
        </p:txBody>
      </p:sp>
      <p:sp>
        <p:nvSpPr>
          <p:cNvPr id="2" name="TextBox 1">
            <a:extLst>
              <a:ext uri="{FF2B5EF4-FFF2-40B4-BE49-F238E27FC236}">
                <a16:creationId xmlns:a16="http://schemas.microsoft.com/office/drawing/2014/main" id="{0F5B63DE-F9CE-8842-AF16-187068A2A680}"/>
              </a:ext>
            </a:extLst>
          </p:cNvPr>
          <p:cNvSpPr txBox="1"/>
          <p:nvPr/>
        </p:nvSpPr>
        <p:spPr>
          <a:xfrm>
            <a:off x="8229390" y="729087"/>
            <a:ext cx="3057993" cy="1569660"/>
          </a:xfrm>
          <a:prstGeom prst="rect">
            <a:avLst/>
          </a:prstGeom>
          <a:noFill/>
        </p:spPr>
        <p:txBody>
          <a:bodyPr wrap="square" rtlCol="0">
            <a:spAutoFit/>
          </a:bodyPr>
          <a:lstStyle/>
          <a:p>
            <a:r>
              <a:rPr lang="en-US" sz="3200" dirty="0">
                <a:solidFill>
                  <a:schemeClr val="accent6">
                    <a:lumMod val="75000"/>
                  </a:schemeClr>
                </a:solidFill>
              </a:rPr>
              <a:t>One way of looking at how</a:t>
            </a:r>
          </a:p>
          <a:p>
            <a:r>
              <a:rPr lang="en-US" sz="3200" dirty="0">
                <a:solidFill>
                  <a:schemeClr val="accent6">
                    <a:lumMod val="75000"/>
                  </a:schemeClr>
                </a:solidFill>
              </a:rPr>
              <a:t>God develops us</a:t>
            </a:r>
          </a:p>
        </p:txBody>
      </p:sp>
    </p:spTree>
    <p:extLst>
      <p:ext uri="{BB962C8B-B14F-4D97-AF65-F5344CB8AC3E}">
        <p14:creationId xmlns:p14="http://schemas.microsoft.com/office/powerpoint/2010/main" val="3886506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A27A651-FB2E-FC4B-BA51-9DF8EBEDA42C}"/>
              </a:ext>
            </a:extLst>
          </p:cNvPr>
          <p:cNvPicPr>
            <a:picLocks noChangeAspect="1"/>
          </p:cNvPicPr>
          <p:nvPr/>
        </p:nvPicPr>
        <p:blipFill rotWithShape="1">
          <a:blip r:embed="rId2"/>
          <a:srcRect t="14300" b="24323"/>
          <a:stretch/>
        </p:blipFill>
        <p:spPr>
          <a:xfrm>
            <a:off x="2026563" y="390293"/>
            <a:ext cx="7557795" cy="5006896"/>
          </a:xfrm>
          <a:prstGeom prst="rect">
            <a:avLst/>
          </a:prstGeom>
          <a:ln>
            <a:noFill/>
          </a:ln>
        </p:spPr>
      </p:pic>
      <p:sp>
        <p:nvSpPr>
          <p:cNvPr id="4" name="Donut 3">
            <a:extLst>
              <a:ext uri="{FF2B5EF4-FFF2-40B4-BE49-F238E27FC236}">
                <a16:creationId xmlns:a16="http://schemas.microsoft.com/office/drawing/2014/main" id="{4BA8F2D9-0A8B-E047-B8DE-BAB1A1E70EBF}"/>
              </a:ext>
            </a:extLst>
          </p:cNvPr>
          <p:cNvSpPr/>
          <p:nvPr/>
        </p:nvSpPr>
        <p:spPr>
          <a:xfrm>
            <a:off x="8758538" y="4337051"/>
            <a:ext cx="279918" cy="317241"/>
          </a:xfrm>
          <a:prstGeom prst="don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Oval 1">
            <a:extLst>
              <a:ext uri="{FF2B5EF4-FFF2-40B4-BE49-F238E27FC236}">
                <a16:creationId xmlns:a16="http://schemas.microsoft.com/office/drawing/2014/main" id="{250DBE45-C346-F34F-97CE-33C163ECBB11}"/>
              </a:ext>
            </a:extLst>
          </p:cNvPr>
          <p:cNvSpPr/>
          <p:nvPr/>
        </p:nvSpPr>
        <p:spPr>
          <a:xfrm>
            <a:off x="5185314" y="1672684"/>
            <a:ext cx="234175" cy="2341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A2681E1-3B34-744D-BAEC-1D00AFC07E70}"/>
              </a:ext>
            </a:extLst>
          </p:cNvPr>
          <p:cNvSpPr/>
          <p:nvPr/>
        </p:nvSpPr>
        <p:spPr>
          <a:xfrm>
            <a:off x="5185313" y="2826835"/>
            <a:ext cx="234175" cy="2341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EA3CD049-8F7E-0348-B61E-4B5944774CEC}"/>
              </a:ext>
            </a:extLst>
          </p:cNvPr>
          <p:cNvSpPr/>
          <p:nvPr/>
        </p:nvSpPr>
        <p:spPr>
          <a:xfrm>
            <a:off x="5185312" y="3980986"/>
            <a:ext cx="234175" cy="2341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5CAF24C-E248-6D4E-850E-4D8424D87B53}"/>
              </a:ext>
            </a:extLst>
          </p:cNvPr>
          <p:cNvSpPr/>
          <p:nvPr/>
        </p:nvSpPr>
        <p:spPr>
          <a:xfrm>
            <a:off x="2794211" y="1435800"/>
            <a:ext cx="191297" cy="191297"/>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57DADE0-F825-0641-A657-48A6D0D65E20}"/>
              </a:ext>
            </a:extLst>
          </p:cNvPr>
          <p:cNvSpPr/>
          <p:nvPr/>
        </p:nvSpPr>
        <p:spPr>
          <a:xfrm>
            <a:off x="5821447" y="1376477"/>
            <a:ext cx="179119" cy="1791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73A88528-038A-7543-B03B-54CD8C5F4998}"/>
              </a:ext>
            </a:extLst>
          </p:cNvPr>
          <p:cNvSpPr/>
          <p:nvPr/>
        </p:nvSpPr>
        <p:spPr>
          <a:xfrm>
            <a:off x="5821446" y="2501753"/>
            <a:ext cx="179119" cy="1791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0A3099DF-5A8A-084B-99E4-FBEF8C86E132}"/>
              </a:ext>
            </a:extLst>
          </p:cNvPr>
          <p:cNvSpPr/>
          <p:nvPr/>
        </p:nvSpPr>
        <p:spPr>
          <a:xfrm>
            <a:off x="5821445" y="3675154"/>
            <a:ext cx="179119" cy="1791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4C0557D2-B9EC-7E46-88D3-B6971422A92F}"/>
              </a:ext>
            </a:extLst>
          </p:cNvPr>
          <p:cNvSpPr/>
          <p:nvPr/>
        </p:nvSpPr>
        <p:spPr>
          <a:xfrm>
            <a:off x="2794211" y="2588041"/>
            <a:ext cx="191297" cy="191297"/>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E0BDC7DC-78B2-2D4F-8D92-DFE0E0C7E5AD}"/>
              </a:ext>
            </a:extLst>
          </p:cNvPr>
          <p:cNvSpPr/>
          <p:nvPr/>
        </p:nvSpPr>
        <p:spPr>
          <a:xfrm>
            <a:off x="2794211" y="3740282"/>
            <a:ext cx="191297" cy="191297"/>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2BAAA600-D87E-C944-AC61-CCFEDE01EEED}"/>
              </a:ext>
            </a:extLst>
          </p:cNvPr>
          <p:cNvSpPr/>
          <p:nvPr/>
        </p:nvSpPr>
        <p:spPr>
          <a:xfrm>
            <a:off x="8790086" y="2168886"/>
            <a:ext cx="191297" cy="191297"/>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1DCE5092-47F8-E044-9CEE-B07AED7F5258}"/>
              </a:ext>
            </a:extLst>
          </p:cNvPr>
          <p:cNvSpPr/>
          <p:nvPr/>
        </p:nvSpPr>
        <p:spPr>
          <a:xfrm>
            <a:off x="8790086" y="3321127"/>
            <a:ext cx="191297" cy="191297"/>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71A9D276-167D-3948-9E3A-3B3658672285}"/>
              </a:ext>
            </a:extLst>
          </p:cNvPr>
          <p:cNvSpPr/>
          <p:nvPr/>
        </p:nvSpPr>
        <p:spPr>
          <a:xfrm>
            <a:off x="8790086" y="4473368"/>
            <a:ext cx="191297" cy="191297"/>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Up Arrow 27">
            <a:extLst>
              <a:ext uri="{FF2B5EF4-FFF2-40B4-BE49-F238E27FC236}">
                <a16:creationId xmlns:a16="http://schemas.microsoft.com/office/drawing/2014/main" id="{5184F649-CD11-5745-B1B3-2A9C66FFB08E}"/>
              </a:ext>
            </a:extLst>
          </p:cNvPr>
          <p:cNvSpPr/>
          <p:nvPr/>
        </p:nvSpPr>
        <p:spPr>
          <a:xfrm>
            <a:off x="1273519" y="793545"/>
            <a:ext cx="215506" cy="4534929"/>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4B2420E0-4B1A-E544-A4F5-D81A3EC392B9}"/>
              </a:ext>
            </a:extLst>
          </p:cNvPr>
          <p:cNvSpPr txBox="1"/>
          <p:nvPr/>
        </p:nvSpPr>
        <p:spPr>
          <a:xfrm rot="16200000">
            <a:off x="-1160688" y="1410086"/>
            <a:ext cx="4482356" cy="369332"/>
          </a:xfrm>
          <a:prstGeom prst="rect">
            <a:avLst/>
          </a:prstGeom>
          <a:noFill/>
        </p:spPr>
        <p:txBody>
          <a:bodyPr wrap="square" rtlCol="0">
            <a:spAutoFit/>
          </a:bodyPr>
          <a:lstStyle/>
          <a:p>
            <a:r>
              <a:rPr lang="en-US" b="1" dirty="0"/>
              <a:t>G R O W T H</a:t>
            </a:r>
          </a:p>
        </p:txBody>
      </p:sp>
      <p:sp>
        <p:nvSpPr>
          <p:cNvPr id="30" name="Oval 29">
            <a:extLst>
              <a:ext uri="{FF2B5EF4-FFF2-40B4-BE49-F238E27FC236}">
                <a16:creationId xmlns:a16="http://schemas.microsoft.com/office/drawing/2014/main" id="{9C057E7F-4889-9341-8C8A-A25B65CC5464}"/>
              </a:ext>
            </a:extLst>
          </p:cNvPr>
          <p:cNvSpPr/>
          <p:nvPr/>
        </p:nvSpPr>
        <p:spPr>
          <a:xfrm>
            <a:off x="1245083" y="5099959"/>
            <a:ext cx="272377" cy="269479"/>
          </a:xfrm>
          <a:prstGeom prst="ellipse">
            <a:avLst/>
          </a:prstGeom>
          <a:solidFill>
            <a:schemeClr val="bg1"/>
          </a:solidFill>
          <a:ln w="698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74528166-63B4-9948-A056-D69A5C1B92C8}"/>
              </a:ext>
            </a:extLst>
          </p:cNvPr>
          <p:cNvSpPr/>
          <p:nvPr/>
        </p:nvSpPr>
        <p:spPr>
          <a:xfrm>
            <a:off x="5246227" y="5099960"/>
            <a:ext cx="272377" cy="269479"/>
          </a:xfrm>
          <a:prstGeom prst="ellipse">
            <a:avLst/>
          </a:prstGeom>
          <a:solidFill>
            <a:schemeClr val="bg1"/>
          </a:solidFill>
          <a:ln w="698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2003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EB83941B-E59E-904C-B767-846C1ACBA148}"/>
              </a:ext>
            </a:extLst>
          </p:cNvPr>
          <p:cNvSpPr txBox="1"/>
          <p:nvPr/>
        </p:nvSpPr>
        <p:spPr>
          <a:xfrm rot="5400000">
            <a:off x="3684260" y="1229590"/>
            <a:ext cx="4482356" cy="4227075"/>
          </a:xfrm>
          <a:prstGeom prst="rect">
            <a:avLst/>
          </a:prstGeom>
          <a:noFill/>
        </p:spPr>
        <p:txBody>
          <a:bodyPr wrap="square" rtlCol="0">
            <a:prstTxWarp prst="textCircle">
              <a:avLst/>
            </a:prstTxWarp>
            <a:spAutoFit/>
          </a:bodyPr>
          <a:lstStyle/>
          <a:p>
            <a:r>
              <a:rPr lang="en-US" dirty="0"/>
              <a:t>                                                    L E A D  O T H E R S</a:t>
            </a:r>
          </a:p>
        </p:txBody>
      </p:sp>
      <p:sp>
        <p:nvSpPr>
          <p:cNvPr id="6" name="Oval 5">
            <a:extLst>
              <a:ext uri="{FF2B5EF4-FFF2-40B4-BE49-F238E27FC236}">
                <a16:creationId xmlns:a16="http://schemas.microsoft.com/office/drawing/2014/main" id="{157A4702-2964-7149-A15E-8872B40EABDD}"/>
              </a:ext>
            </a:extLst>
          </p:cNvPr>
          <p:cNvSpPr/>
          <p:nvPr/>
        </p:nvSpPr>
        <p:spPr>
          <a:xfrm>
            <a:off x="4002314" y="1648657"/>
            <a:ext cx="3526972" cy="3526972"/>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17DC164-A39E-4F44-8449-17549B2AB1DE}"/>
              </a:ext>
            </a:extLst>
          </p:cNvPr>
          <p:cNvSpPr/>
          <p:nvPr/>
        </p:nvSpPr>
        <p:spPr>
          <a:xfrm>
            <a:off x="4002314" y="1126140"/>
            <a:ext cx="1817915" cy="1001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82A7895-C0C7-A14C-B0EB-7B8B33D720F8}"/>
              </a:ext>
            </a:extLst>
          </p:cNvPr>
          <p:cNvSpPr txBox="1"/>
          <p:nvPr/>
        </p:nvSpPr>
        <p:spPr>
          <a:xfrm rot="5400000">
            <a:off x="3334400" y="1315463"/>
            <a:ext cx="4482356" cy="4227075"/>
          </a:xfrm>
          <a:prstGeom prst="rect">
            <a:avLst/>
          </a:prstGeom>
          <a:noFill/>
        </p:spPr>
        <p:txBody>
          <a:bodyPr wrap="square" rtlCol="0">
            <a:prstTxWarp prst="textCircle">
              <a:avLst/>
            </a:prstTxWarp>
            <a:spAutoFit/>
          </a:bodyPr>
          <a:lstStyle/>
          <a:p>
            <a:r>
              <a:rPr lang="en-US" dirty="0"/>
              <a:t>                                                  </a:t>
            </a:r>
          </a:p>
          <a:p>
            <a:r>
              <a:rPr lang="en-US" dirty="0"/>
              <a:t>     								                              L E A D  O R G A N I Z A T I O N S</a:t>
            </a:r>
          </a:p>
        </p:txBody>
      </p:sp>
      <p:sp>
        <p:nvSpPr>
          <p:cNvPr id="9" name="Oval 8">
            <a:extLst>
              <a:ext uri="{FF2B5EF4-FFF2-40B4-BE49-F238E27FC236}">
                <a16:creationId xmlns:a16="http://schemas.microsoft.com/office/drawing/2014/main" id="{2475A78B-D36F-3046-B25A-480F610862E1}"/>
              </a:ext>
            </a:extLst>
          </p:cNvPr>
          <p:cNvSpPr/>
          <p:nvPr/>
        </p:nvSpPr>
        <p:spPr>
          <a:xfrm>
            <a:off x="7398658" y="3207978"/>
            <a:ext cx="272377" cy="26947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8EABB43-8EEE-304C-B67D-E4DB75EFDBF9}"/>
              </a:ext>
            </a:extLst>
          </p:cNvPr>
          <p:cNvSpPr/>
          <p:nvPr/>
        </p:nvSpPr>
        <p:spPr>
          <a:xfrm>
            <a:off x="5684040" y="5040889"/>
            <a:ext cx="272377" cy="26947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4610955-F2FC-874C-80CD-7326323BB0F7}"/>
              </a:ext>
            </a:extLst>
          </p:cNvPr>
          <p:cNvSpPr/>
          <p:nvPr/>
        </p:nvSpPr>
        <p:spPr>
          <a:xfrm>
            <a:off x="3881356" y="3207977"/>
            <a:ext cx="272377" cy="26947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hevron 12">
            <a:extLst>
              <a:ext uri="{FF2B5EF4-FFF2-40B4-BE49-F238E27FC236}">
                <a16:creationId xmlns:a16="http://schemas.microsoft.com/office/drawing/2014/main" id="{681A0183-3D83-6342-98B5-90D543D72A79}"/>
              </a:ext>
            </a:extLst>
          </p:cNvPr>
          <p:cNvSpPr/>
          <p:nvPr/>
        </p:nvSpPr>
        <p:spPr>
          <a:xfrm rot="18242032">
            <a:off x="4406034" y="2011097"/>
            <a:ext cx="263848" cy="302480"/>
          </a:xfrm>
          <a:prstGeom prst="chevr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a:extLst>
              <a:ext uri="{FF2B5EF4-FFF2-40B4-BE49-F238E27FC236}">
                <a16:creationId xmlns:a16="http://schemas.microsoft.com/office/drawing/2014/main" id="{2ACC61E4-27DE-E146-AC54-85E1023048C9}"/>
              </a:ext>
            </a:extLst>
          </p:cNvPr>
          <p:cNvSpPr txBox="1"/>
          <p:nvPr/>
        </p:nvSpPr>
        <p:spPr>
          <a:xfrm>
            <a:off x="4685693" y="4906558"/>
            <a:ext cx="2269067" cy="824089"/>
          </a:xfrm>
          <a:prstGeom prst="rect">
            <a:avLst/>
          </a:prstGeom>
          <a:noFill/>
        </p:spPr>
        <p:txBody>
          <a:bodyPr wrap="square" rtlCol="0">
            <a:prstTxWarp prst="textArchDown">
              <a:avLst/>
            </a:prstTxWarp>
            <a:spAutoFit/>
          </a:bodyPr>
          <a:lstStyle/>
          <a:p>
            <a:r>
              <a:rPr lang="en-US" dirty="0"/>
              <a:t>          L E A D  T E A M S</a:t>
            </a:r>
          </a:p>
        </p:txBody>
      </p:sp>
      <p:sp>
        <p:nvSpPr>
          <p:cNvPr id="14" name="Oval 13">
            <a:extLst>
              <a:ext uri="{FF2B5EF4-FFF2-40B4-BE49-F238E27FC236}">
                <a16:creationId xmlns:a16="http://schemas.microsoft.com/office/drawing/2014/main" id="{9ED53F76-D46D-664C-B2FE-FA663A5C735B}"/>
              </a:ext>
            </a:extLst>
          </p:cNvPr>
          <p:cNvSpPr/>
          <p:nvPr/>
        </p:nvSpPr>
        <p:spPr>
          <a:xfrm>
            <a:off x="5686496" y="1513917"/>
            <a:ext cx="272377" cy="26947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D5A3735E-3394-AD4D-8519-E7719A28A7A8}"/>
              </a:ext>
            </a:extLst>
          </p:cNvPr>
          <p:cNvSpPr txBox="1"/>
          <p:nvPr/>
        </p:nvSpPr>
        <p:spPr>
          <a:xfrm>
            <a:off x="4640899" y="1160408"/>
            <a:ext cx="2269067" cy="824089"/>
          </a:xfrm>
          <a:prstGeom prst="rect">
            <a:avLst/>
          </a:prstGeom>
          <a:noFill/>
        </p:spPr>
        <p:txBody>
          <a:bodyPr wrap="square" rtlCol="0">
            <a:prstTxWarp prst="textCircle">
              <a:avLst/>
            </a:prstTxWarp>
            <a:spAutoFit/>
          </a:bodyPr>
          <a:lstStyle/>
          <a:p>
            <a:r>
              <a:rPr lang="en-US" dirty="0"/>
              <a:t>            L E A D  S E L F</a:t>
            </a:r>
          </a:p>
        </p:txBody>
      </p:sp>
      <p:cxnSp>
        <p:nvCxnSpPr>
          <p:cNvPr id="3" name="Straight Connector 2">
            <a:extLst>
              <a:ext uri="{FF2B5EF4-FFF2-40B4-BE49-F238E27FC236}">
                <a16:creationId xmlns:a16="http://schemas.microsoft.com/office/drawing/2014/main" id="{BE884837-FECE-B346-A8DB-C6369F1EEAD9}"/>
              </a:ext>
            </a:extLst>
          </p:cNvPr>
          <p:cNvCxnSpPr>
            <a:cxnSpLocks/>
          </p:cNvCxnSpPr>
          <p:nvPr/>
        </p:nvCxnSpPr>
        <p:spPr>
          <a:xfrm>
            <a:off x="3567659" y="824459"/>
            <a:ext cx="4471317" cy="4906188"/>
          </a:xfrm>
          <a:prstGeom prst="line">
            <a:avLst/>
          </a:prstGeom>
          <a:ln w="635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5705D4D-6B78-724C-88DF-768F15DF098E}"/>
              </a:ext>
            </a:extLst>
          </p:cNvPr>
          <p:cNvSpPr txBox="1"/>
          <p:nvPr/>
        </p:nvSpPr>
        <p:spPr>
          <a:xfrm>
            <a:off x="8319541" y="1101949"/>
            <a:ext cx="2691763" cy="584775"/>
          </a:xfrm>
          <a:prstGeom prst="rect">
            <a:avLst/>
          </a:prstGeom>
          <a:noFill/>
        </p:spPr>
        <p:txBody>
          <a:bodyPr wrap="none" rtlCol="0">
            <a:spAutoFit/>
          </a:bodyPr>
          <a:lstStyle/>
          <a:p>
            <a:r>
              <a:rPr lang="en-US" sz="3200" dirty="0" err="1">
                <a:solidFill>
                  <a:schemeClr val="accent6">
                    <a:lumMod val="75000"/>
                  </a:schemeClr>
                </a:solidFill>
              </a:rPr>
              <a:t>Disciplemaking</a:t>
            </a:r>
            <a:endParaRPr lang="en-US" sz="3200" dirty="0">
              <a:solidFill>
                <a:schemeClr val="accent6">
                  <a:lumMod val="75000"/>
                </a:schemeClr>
              </a:solidFill>
            </a:endParaRPr>
          </a:p>
        </p:txBody>
      </p:sp>
      <p:sp>
        <p:nvSpPr>
          <p:cNvPr id="21" name="TextBox 20">
            <a:extLst>
              <a:ext uri="{FF2B5EF4-FFF2-40B4-BE49-F238E27FC236}">
                <a16:creationId xmlns:a16="http://schemas.microsoft.com/office/drawing/2014/main" id="{B02B2907-FD98-6540-87F9-C20403EC1664}"/>
              </a:ext>
            </a:extLst>
          </p:cNvPr>
          <p:cNvSpPr txBox="1"/>
          <p:nvPr/>
        </p:nvSpPr>
        <p:spPr>
          <a:xfrm>
            <a:off x="620963" y="5017980"/>
            <a:ext cx="2001895" cy="584775"/>
          </a:xfrm>
          <a:prstGeom prst="rect">
            <a:avLst/>
          </a:prstGeom>
          <a:noFill/>
        </p:spPr>
        <p:txBody>
          <a:bodyPr wrap="none" rtlCol="0">
            <a:spAutoFit/>
          </a:bodyPr>
          <a:lstStyle/>
          <a:p>
            <a:r>
              <a:rPr lang="en-US" sz="3200" dirty="0">
                <a:solidFill>
                  <a:schemeClr val="accent6">
                    <a:lumMod val="75000"/>
                  </a:schemeClr>
                </a:solidFill>
              </a:rPr>
              <a:t>Leadership</a:t>
            </a:r>
          </a:p>
        </p:txBody>
      </p:sp>
    </p:spTree>
    <p:extLst>
      <p:ext uri="{BB962C8B-B14F-4D97-AF65-F5344CB8AC3E}">
        <p14:creationId xmlns:p14="http://schemas.microsoft.com/office/powerpoint/2010/main" val="155615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rapezoid 24">
            <a:extLst>
              <a:ext uri="{FF2B5EF4-FFF2-40B4-BE49-F238E27FC236}">
                <a16:creationId xmlns:a16="http://schemas.microsoft.com/office/drawing/2014/main" id="{6FE4B852-8050-4749-AA15-81C633B5EB80}"/>
              </a:ext>
            </a:extLst>
          </p:cNvPr>
          <p:cNvSpPr/>
          <p:nvPr/>
        </p:nvSpPr>
        <p:spPr>
          <a:xfrm>
            <a:off x="1969712" y="4864656"/>
            <a:ext cx="7969547" cy="1545771"/>
          </a:xfrm>
          <a:prstGeom prst="trapezoid">
            <a:avLst>
              <a:gd name="adj" fmla="val 70482"/>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a:extLst>
              <a:ext uri="{FF2B5EF4-FFF2-40B4-BE49-F238E27FC236}">
                <a16:creationId xmlns:a16="http://schemas.microsoft.com/office/drawing/2014/main" id="{B1C97EEA-0246-6641-918F-D8FDB6B1D687}"/>
              </a:ext>
            </a:extLst>
          </p:cNvPr>
          <p:cNvSpPr/>
          <p:nvPr/>
        </p:nvSpPr>
        <p:spPr>
          <a:xfrm>
            <a:off x="3118756" y="3176744"/>
            <a:ext cx="5671458" cy="1545771"/>
          </a:xfrm>
          <a:prstGeom prst="trapezoid">
            <a:avLst>
              <a:gd name="adj" fmla="val 70482"/>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rapezoid 26">
            <a:extLst>
              <a:ext uri="{FF2B5EF4-FFF2-40B4-BE49-F238E27FC236}">
                <a16:creationId xmlns:a16="http://schemas.microsoft.com/office/drawing/2014/main" id="{D500DDFF-0CA5-AF47-AEEA-E50E85EF4793}"/>
              </a:ext>
            </a:extLst>
          </p:cNvPr>
          <p:cNvSpPr/>
          <p:nvPr/>
        </p:nvSpPr>
        <p:spPr>
          <a:xfrm>
            <a:off x="4256313" y="1705882"/>
            <a:ext cx="3396344" cy="1325563"/>
          </a:xfrm>
          <a:prstGeom prst="trapezoid">
            <a:avLst>
              <a:gd name="adj" fmla="val 70482"/>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riangle 27">
            <a:extLst>
              <a:ext uri="{FF2B5EF4-FFF2-40B4-BE49-F238E27FC236}">
                <a16:creationId xmlns:a16="http://schemas.microsoft.com/office/drawing/2014/main" id="{D54F34E1-E1FB-F149-9A9B-4F167AF624EE}"/>
              </a:ext>
            </a:extLst>
          </p:cNvPr>
          <p:cNvSpPr/>
          <p:nvPr/>
        </p:nvSpPr>
        <p:spPr>
          <a:xfrm>
            <a:off x="5230585" y="492543"/>
            <a:ext cx="1447800" cy="1058593"/>
          </a:xfrm>
          <a:prstGeom prst="triangle">
            <a:avLst>
              <a:gd name="adj" fmla="val 48781"/>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1B984DBD-5D10-0E46-B618-843D24B313A3}"/>
              </a:ext>
            </a:extLst>
          </p:cNvPr>
          <p:cNvSpPr txBox="1"/>
          <p:nvPr/>
        </p:nvSpPr>
        <p:spPr>
          <a:xfrm>
            <a:off x="4340678" y="2253342"/>
            <a:ext cx="3227614" cy="461665"/>
          </a:xfrm>
          <a:prstGeom prst="rect">
            <a:avLst/>
          </a:prstGeom>
          <a:noFill/>
        </p:spPr>
        <p:txBody>
          <a:bodyPr wrap="square" rtlCol="0">
            <a:spAutoFit/>
          </a:bodyPr>
          <a:lstStyle/>
          <a:p>
            <a:pPr algn="ctr"/>
            <a:r>
              <a:rPr lang="en-US" sz="2000" b="1" spc="700" dirty="0"/>
              <a:t>SYSTEMATIC</a:t>
            </a:r>
          </a:p>
        </p:txBody>
      </p:sp>
      <p:sp>
        <p:nvSpPr>
          <p:cNvPr id="30" name="TextBox 29">
            <a:extLst>
              <a:ext uri="{FF2B5EF4-FFF2-40B4-BE49-F238E27FC236}">
                <a16:creationId xmlns:a16="http://schemas.microsoft.com/office/drawing/2014/main" id="{68894B06-AA1F-3B40-A7CE-8953BAAFB94D}"/>
              </a:ext>
            </a:extLst>
          </p:cNvPr>
          <p:cNvSpPr txBox="1"/>
          <p:nvPr/>
        </p:nvSpPr>
        <p:spPr>
          <a:xfrm>
            <a:off x="4697185" y="910755"/>
            <a:ext cx="2514600" cy="461665"/>
          </a:xfrm>
          <a:prstGeom prst="rect">
            <a:avLst/>
          </a:prstGeom>
          <a:noFill/>
        </p:spPr>
        <p:txBody>
          <a:bodyPr wrap="square" rtlCol="0">
            <a:spAutoFit/>
          </a:bodyPr>
          <a:lstStyle/>
          <a:p>
            <a:pPr algn="ctr"/>
            <a:r>
              <a:rPr lang="en-US" sz="2000" b="1" spc="700" dirty="0"/>
              <a:t>STRATEGIC</a:t>
            </a:r>
          </a:p>
        </p:txBody>
      </p:sp>
      <p:sp>
        <p:nvSpPr>
          <p:cNvPr id="31" name="TextBox 30">
            <a:extLst>
              <a:ext uri="{FF2B5EF4-FFF2-40B4-BE49-F238E27FC236}">
                <a16:creationId xmlns:a16="http://schemas.microsoft.com/office/drawing/2014/main" id="{3588CF3C-D046-1644-9A57-6AFB46EB1C35}"/>
              </a:ext>
            </a:extLst>
          </p:cNvPr>
          <p:cNvSpPr txBox="1"/>
          <p:nvPr/>
        </p:nvSpPr>
        <p:spPr>
          <a:xfrm>
            <a:off x="4340678" y="3815531"/>
            <a:ext cx="3227614" cy="400110"/>
          </a:xfrm>
          <a:prstGeom prst="rect">
            <a:avLst/>
          </a:prstGeom>
          <a:noFill/>
        </p:spPr>
        <p:txBody>
          <a:bodyPr wrap="square" rtlCol="0">
            <a:spAutoFit/>
          </a:bodyPr>
          <a:lstStyle/>
          <a:p>
            <a:pPr algn="ctr"/>
            <a:r>
              <a:rPr lang="en-US" sz="2000" b="1" spc="700" dirty="0"/>
              <a:t>OPERATIONAL</a:t>
            </a:r>
          </a:p>
        </p:txBody>
      </p:sp>
      <p:sp>
        <p:nvSpPr>
          <p:cNvPr id="32" name="TextBox 31">
            <a:extLst>
              <a:ext uri="{FF2B5EF4-FFF2-40B4-BE49-F238E27FC236}">
                <a16:creationId xmlns:a16="http://schemas.microsoft.com/office/drawing/2014/main" id="{9EB1ACFC-5952-F44C-B18E-83AD3AA8B34A}"/>
              </a:ext>
            </a:extLst>
          </p:cNvPr>
          <p:cNvSpPr txBox="1"/>
          <p:nvPr/>
        </p:nvSpPr>
        <p:spPr>
          <a:xfrm>
            <a:off x="4340678" y="5362730"/>
            <a:ext cx="3227614" cy="400110"/>
          </a:xfrm>
          <a:prstGeom prst="rect">
            <a:avLst/>
          </a:prstGeom>
          <a:noFill/>
        </p:spPr>
        <p:txBody>
          <a:bodyPr wrap="square" rtlCol="0">
            <a:spAutoFit/>
          </a:bodyPr>
          <a:lstStyle/>
          <a:p>
            <a:pPr algn="ctr"/>
            <a:r>
              <a:rPr lang="en-US" sz="2000" b="1" spc="700" dirty="0"/>
              <a:t>RELATIONAL</a:t>
            </a:r>
          </a:p>
        </p:txBody>
      </p:sp>
      <p:sp>
        <p:nvSpPr>
          <p:cNvPr id="10" name="TextBox 9">
            <a:extLst>
              <a:ext uri="{FF2B5EF4-FFF2-40B4-BE49-F238E27FC236}">
                <a16:creationId xmlns:a16="http://schemas.microsoft.com/office/drawing/2014/main" id="{62831700-0AA5-9746-9B87-16DC109851DC}"/>
              </a:ext>
            </a:extLst>
          </p:cNvPr>
          <p:cNvSpPr txBox="1"/>
          <p:nvPr/>
        </p:nvSpPr>
        <p:spPr>
          <a:xfrm>
            <a:off x="8229390" y="729087"/>
            <a:ext cx="3057993" cy="2062103"/>
          </a:xfrm>
          <a:prstGeom prst="rect">
            <a:avLst/>
          </a:prstGeom>
          <a:noFill/>
        </p:spPr>
        <p:txBody>
          <a:bodyPr wrap="square" rtlCol="0">
            <a:spAutoFit/>
          </a:bodyPr>
          <a:lstStyle/>
          <a:p>
            <a:r>
              <a:rPr lang="en-US" sz="3200" dirty="0">
                <a:solidFill>
                  <a:schemeClr val="accent6">
                    <a:lumMod val="75000"/>
                  </a:schemeClr>
                </a:solidFill>
              </a:rPr>
              <a:t>One way of looking at how</a:t>
            </a:r>
          </a:p>
          <a:p>
            <a:r>
              <a:rPr lang="en-US" sz="3200" dirty="0">
                <a:solidFill>
                  <a:schemeClr val="accent6">
                    <a:lumMod val="75000"/>
                  </a:schemeClr>
                </a:solidFill>
              </a:rPr>
              <a:t>God grows organizations</a:t>
            </a:r>
          </a:p>
        </p:txBody>
      </p:sp>
    </p:spTree>
    <p:extLst>
      <p:ext uri="{BB962C8B-B14F-4D97-AF65-F5344CB8AC3E}">
        <p14:creationId xmlns:p14="http://schemas.microsoft.com/office/powerpoint/2010/main" val="11029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rapezoid 24">
            <a:extLst>
              <a:ext uri="{FF2B5EF4-FFF2-40B4-BE49-F238E27FC236}">
                <a16:creationId xmlns:a16="http://schemas.microsoft.com/office/drawing/2014/main" id="{6FE4B852-8050-4749-AA15-81C633B5EB80}"/>
              </a:ext>
            </a:extLst>
          </p:cNvPr>
          <p:cNvSpPr/>
          <p:nvPr/>
        </p:nvSpPr>
        <p:spPr>
          <a:xfrm>
            <a:off x="1969712" y="4864656"/>
            <a:ext cx="7969547" cy="1545771"/>
          </a:xfrm>
          <a:prstGeom prst="trapezoid">
            <a:avLst>
              <a:gd name="adj" fmla="val 70482"/>
            </a:avLst>
          </a:prstGeom>
          <a:solidFill>
            <a:schemeClr val="accent6">
              <a:lumMod val="60000"/>
              <a:lumOff val="4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a:extLst>
              <a:ext uri="{FF2B5EF4-FFF2-40B4-BE49-F238E27FC236}">
                <a16:creationId xmlns:a16="http://schemas.microsoft.com/office/drawing/2014/main" id="{B1C97EEA-0246-6641-918F-D8FDB6B1D687}"/>
              </a:ext>
            </a:extLst>
          </p:cNvPr>
          <p:cNvSpPr/>
          <p:nvPr/>
        </p:nvSpPr>
        <p:spPr>
          <a:xfrm>
            <a:off x="3118756" y="3176744"/>
            <a:ext cx="5671458" cy="1545771"/>
          </a:xfrm>
          <a:prstGeom prst="trapezoid">
            <a:avLst>
              <a:gd name="adj" fmla="val 70482"/>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rapezoid 26">
            <a:extLst>
              <a:ext uri="{FF2B5EF4-FFF2-40B4-BE49-F238E27FC236}">
                <a16:creationId xmlns:a16="http://schemas.microsoft.com/office/drawing/2014/main" id="{D500DDFF-0CA5-AF47-AEEA-E50E85EF4793}"/>
              </a:ext>
            </a:extLst>
          </p:cNvPr>
          <p:cNvSpPr/>
          <p:nvPr/>
        </p:nvSpPr>
        <p:spPr>
          <a:xfrm>
            <a:off x="4256313" y="1705882"/>
            <a:ext cx="3396344" cy="1325563"/>
          </a:xfrm>
          <a:prstGeom prst="trapezoid">
            <a:avLst>
              <a:gd name="adj" fmla="val 70482"/>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riangle 27">
            <a:extLst>
              <a:ext uri="{FF2B5EF4-FFF2-40B4-BE49-F238E27FC236}">
                <a16:creationId xmlns:a16="http://schemas.microsoft.com/office/drawing/2014/main" id="{D54F34E1-E1FB-F149-9A9B-4F167AF624EE}"/>
              </a:ext>
            </a:extLst>
          </p:cNvPr>
          <p:cNvSpPr/>
          <p:nvPr/>
        </p:nvSpPr>
        <p:spPr>
          <a:xfrm>
            <a:off x="5230585" y="492543"/>
            <a:ext cx="1447800" cy="1058593"/>
          </a:xfrm>
          <a:prstGeom prst="triangle">
            <a:avLst>
              <a:gd name="adj" fmla="val 48781"/>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1B984DBD-5D10-0E46-B618-843D24B313A3}"/>
              </a:ext>
            </a:extLst>
          </p:cNvPr>
          <p:cNvSpPr txBox="1"/>
          <p:nvPr/>
        </p:nvSpPr>
        <p:spPr>
          <a:xfrm>
            <a:off x="4340678" y="2253342"/>
            <a:ext cx="3227614" cy="461665"/>
          </a:xfrm>
          <a:prstGeom prst="rect">
            <a:avLst/>
          </a:prstGeom>
          <a:noFill/>
        </p:spPr>
        <p:txBody>
          <a:bodyPr wrap="square" rtlCol="0">
            <a:spAutoFit/>
          </a:bodyPr>
          <a:lstStyle/>
          <a:p>
            <a:pPr algn="ctr"/>
            <a:r>
              <a:rPr lang="en-US" sz="2000" b="1" spc="700" dirty="0"/>
              <a:t>SYSTEMATIC</a:t>
            </a:r>
          </a:p>
        </p:txBody>
      </p:sp>
      <p:sp>
        <p:nvSpPr>
          <p:cNvPr id="30" name="TextBox 29">
            <a:extLst>
              <a:ext uri="{FF2B5EF4-FFF2-40B4-BE49-F238E27FC236}">
                <a16:creationId xmlns:a16="http://schemas.microsoft.com/office/drawing/2014/main" id="{68894B06-AA1F-3B40-A7CE-8953BAAFB94D}"/>
              </a:ext>
            </a:extLst>
          </p:cNvPr>
          <p:cNvSpPr txBox="1"/>
          <p:nvPr/>
        </p:nvSpPr>
        <p:spPr>
          <a:xfrm>
            <a:off x="4697185" y="910755"/>
            <a:ext cx="2514600" cy="461665"/>
          </a:xfrm>
          <a:prstGeom prst="rect">
            <a:avLst/>
          </a:prstGeom>
          <a:noFill/>
        </p:spPr>
        <p:txBody>
          <a:bodyPr wrap="square" rtlCol="0">
            <a:spAutoFit/>
          </a:bodyPr>
          <a:lstStyle/>
          <a:p>
            <a:pPr algn="ctr"/>
            <a:r>
              <a:rPr lang="en-US" sz="2000" b="1" spc="700" dirty="0"/>
              <a:t>STRATEGIC</a:t>
            </a:r>
          </a:p>
        </p:txBody>
      </p:sp>
      <p:sp>
        <p:nvSpPr>
          <p:cNvPr id="31" name="TextBox 30">
            <a:extLst>
              <a:ext uri="{FF2B5EF4-FFF2-40B4-BE49-F238E27FC236}">
                <a16:creationId xmlns:a16="http://schemas.microsoft.com/office/drawing/2014/main" id="{3588CF3C-D046-1644-9A57-6AFB46EB1C35}"/>
              </a:ext>
            </a:extLst>
          </p:cNvPr>
          <p:cNvSpPr txBox="1"/>
          <p:nvPr/>
        </p:nvSpPr>
        <p:spPr>
          <a:xfrm>
            <a:off x="4340678" y="3815531"/>
            <a:ext cx="3227614" cy="400110"/>
          </a:xfrm>
          <a:prstGeom prst="rect">
            <a:avLst/>
          </a:prstGeom>
          <a:noFill/>
        </p:spPr>
        <p:txBody>
          <a:bodyPr wrap="square" rtlCol="0">
            <a:spAutoFit/>
          </a:bodyPr>
          <a:lstStyle/>
          <a:p>
            <a:pPr algn="ctr"/>
            <a:r>
              <a:rPr lang="en-US" sz="2000" b="1" spc="700" dirty="0"/>
              <a:t>OPERATIONAL</a:t>
            </a:r>
          </a:p>
        </p:txBody>
      </p:sp>
      <p:sp>
        <p:nvSpPr>
          <p:cNvPr id="32" name="TextBox 31">
            <a:extLst>
              <a:ext uri="{FF2B5EF4-FFF2-40B4-BE49-F238E27FC236}">
                <a16:creationId xmlns:a16="http://schemas.microsoft.com/office/drawing/2014/main" id="{9EB1ACFC-5952-F44C-B18E-83AD3AA8B34A}"/>
              </a:ext>
            </a:extLst>
          </p:cNvPr>
          <p:cNvSpPr txBox="1"/>
          <p:nvPr/>
        </p:nvSpPr>
        <p:spPr>
          <a:xfrm>
            <a:off x="4340678" y="5362730"/>
            <a:ext cx="3227614" cy="400110"/>
          </a:xfrm>
          <a:prstGeom prst="rect">
            <a:avLst/>
          </a:prstGeom>
          <a:noFill/>
        </p:spPr>
        <p:txBody>
          <a:bodyPr wrap="square" rtlCol="0">
            <a:spAutoFit/>
          </a:bodyPr>
          <a:lstStyle/>
          <a:p>
            <a:pPr algn="ctr"/>
            <a:r>
              <a:rPr lang="en-US" sz="2000" b="1" spc="700" dirty="0"/>
              <a:t>RELATIONAL</a:t>
            </a:r>
          </a:p>
        </p:txBody>
      </p:sp>
      <p:sp>
        <p:nvSpPr>
          <p:cNvPr id="33" name="Rectangle 32">
            <a:extLst>
              <a:ext uri="{FF2B5EF4-FFF2-40B4-BE49-F238E27FC236}">
                <a16:creationId xmlns:a16="http://schemas.microsoft.com/office/drawing/2014/main" id="{6E857301-34FD-4144-9983-C3BD5D09DC71}"/>
              </a:ext>
            </a:extLst>
          </p:cNvPr>
          <p:cNvSpPr/>
          <p:nvPr/>
        </p:nvSpPr>
        <p:spPr>
          <a:xfrm>
            <a:off x="7737022" y="888103"/>
            <a:ext cx="3686599" cy="1477328"/>
          </a:xfrm>
          <a:prstGeom prst="rect">
            <a:avLst/>
          </a:prstGeom>
        </p:spPr>
        <p:txBody>
          <a:bodyPr wrap="square">
            <a:spAutoFit/>
          </a:bodyPr>
          <a:lstStyle/>
          <a:p>
            <a:r>
              <a:rPr lang="en-US" sz="2400" dirty="0">
                <a:solidFill>
                  <a:srgbClr val="282624"/>
                </a:solidFill>
                <a:latin typeface="Open Sans"/>
              </a:rPr>
              <a:t>At this level, people follow primarily because of how they are treated.</a:t>
            </a:r>
          </a:p>
          <a:p>
            <a:br>
              <a:rPr lang="en-US" dirty="0"/>
            </a:br>
            <a:endParaRPr lang="en-US" dirty="0"/>
          </a:p>
        </p:txBody>
      </p:sp>
    </p:spTree>
    <p:extLst>
      <p:ext uri="{BB962C8B-B14F-4D97-AF65-F5344CB8AC3E}">
        <p14:creationId xmlns:p14="http://schemas.microsoft.com/office/powerpoint/2010/main" val="898267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rapezoid 24">
            <a:extLst>
              <a:ext uri="{FF2B5EF4-FFF2-40B4-BE49-F238E27FC236}">
                <a16:creationId xmlns:a16="http://schemas.microsoft.com/office/drawing/2014/main" id="{6FE4B852-8050-4749-AA15-81C633B5EB80}"/>
              </a:ext>
            </a:extLst>
          </p:cNvPr>
          <p:cNvSpPr/>
          <p:nvPr/>
        </p:nvSpPr>
        <p:spPr>
          <a:xfrm>
            <a:off x="1969712" y="4864656"/>
            <a:ext cx="7969547" cy="1545771"/>
          </a:xfrm>
          <a:prstGeom prst="trapezoid">
            <a:avLst>
              <a:gd name="adj" fmla="val 70482"/>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a:extLst>
              <a:ext uri="{FF2B5EF4-FFF2-40B4-BE49-F238E27FC236}">
                <a16:creationId xmlns:a16="http://schemas.microsoft.com/office/drawing/2014/main" id="{B1C97EEA-0246-6641-918F-D8FDB6B1D687}"/>
              </a:ext>
            </a:extLst>
          </p:cNvPr>
          <p:cNvSpPr/>
          <p:nvPr/>
        </p:nvSpPr>
        <p:spPr>
          <a:xfrm>
            <a:off x="3118756" y="3176744"/>
            <a:ext cx="5671458" cy="1545771"/>
          </a:xfrm>
          <a:prstGeom prst="trapezoid">
            <a:avLst>
              <a:gd name="adj" fmla="val 70482"/>
            </a:avLst>
          </a:prstGeom>
          <a:solidFill>
            <a:schemeClr val="accent6">
              <a:lumMod val="60000"/>
              <a:lumOff val="4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rapezoid 26">
            <a:extLst>
              <a:ext uri="{FF2B5EF4-FFF2-40B4-BE49-F238E27FC236}">
                <a16:creationId xmlns:a16="http://schemas.microsoft.com/office/drawing/2014/main" id="{D500DDFF-0CA5-AF47-AEEA-E50E85EF4793}"/>
              </a:ext>
            </a:extLst>
          </p:cNvPr>
          <p:cNvSpPr/>
          <p:nvPr/>
        </p:nvSpPr>
        <p:spPr>
          <a:xfrm>
            <a:off x="4256313" y="1705882"/>
            <a:ext cx="3396344" cy="1325563"/>
          </a:xfrm>
          <a:prstGeom prst="trapezoid">
            <a:avLst>
              <a:gd name="adj" fmla="val 70482"/>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riangle 27">
            <a:extLst>
              <a:ext uri="{FF2B5EF4-FFF2-40B4-BE49-F238E27FC236}">
                <a16:creationId xmlns:a16="http://schemas.microsoft.com/office/drawing/2014/main" id="{D54F34E1-E1FB-F149-9A9B-4F167AF624EE}"/>
              </a:ext>
            </a:extLst>
          </p:cNvPr>
          <p:cNvSpPr/>
          <p:nvPr/>
        </p:nvSpPr>
        <p:spPr>
          <a:xfrm>
            <a:off x="5230585" y="492543"/>
            <a:ext cx="1447800" cy="1058593"/>
          </a:xfrm>
          <a:prstGeom prst="triangle">
            <a:avLst>
              <a:gd name="adj" fmla="val 48781"/>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1B984DBD-5D10-0E46-B618-843D24B313A3}"/>
              </a:ext>
            </a:extLst>
          </p:cNvPr>
          <p:cNvSpPr txBox="1"/>
          <p:nvPr/>
        </p:nvSpPr>
        <p:spPr>
          <a:xfrm>
            <a:off x="4340678" y="2253342"/>
            <a:ext cx="3227614" cy="461665"/>
          </a:xfrm>
          <a:prstGeom prst="rect">
            <a:avLst/>
          </a:prstGeom>
          <a:noFill/>
        </p:spPr>
        <p:txBody>
          <a:bodyPr wrap="square" rtlCol="0">
            <a:spAutoFit/>
          </a:bodyPr>
          <a:lstStyle/>
          <a:p>
            <a:pPr algn="ctr"/>
            <a:r>
              <a:rPr lang="en-US" sz="2000" b="1" spc="700" dirty="0"/>
              <a:t>SYSTEMATIC</a:t>
            </a:r>
          </a:p>
        </p:txBody>
      </p:sp>
      <p:sp>
        <p:nvSpPr>
          <p:cNvPr id="30" name="TextBox 29">
            <a:extLst>
              <a:ext uri="{FF2B5EF4-FFF2-40B4-BE49-F238E27FC236}">
                <a16:creationId xmlns:a16="http://schemas.microsoft.com/office/drawing/2014/main" id="{68894B06-AA1F-3B40-A7CE-8953BAAFB94D}"/>
              </a:ext>
            </a:extLst>
          </p:cNvPr>
          <p:cNvSpPr txBox="1"/>
          <p:nvPr/>
        </p:nvSpPr>
        <p:spPr>
          <a:xfrm>
            <a:off x="4697185" y="910755"/>
            <a:ext cx="2514600" cy="461665"/>
          </a:xfrm>
          <a:prstGeom prst="rect">
            <a:avLst/>
          </a:prstGeom>
          <a:noFill/>
        </p:spPr>
        <p:txBody>
          <a:bodyPr wrap="square" rtlCol="0">
            <a:spAutoFit/>
          </a:bodyPr>
          <a:lstStyle/>
          <a:p>
            <a:pPr algn="ctr"/>
            <a:r>
              <a:rPr lang="en-US" sz="2000" b="1" spc="700" dirty="0"/>
              <a:t>STRATEGIC</a:t>
            </a:r>
          </a:p>
        </p:txBody>
      </p:sp>
      <p:sp>
        <p:nvSpPr>
          <p:cNvPr id="31" name="TextBox 30">
            <a:extLst>
              <a:ext uri="{FF2B5EF4-FFF2-40B4-BE49-F238E27FC236}">
                <a16:creationId xmlns:a16="http://schemas.microsoft.com/office/drawing/2014/main" id="{3588CF3C-D046-1644-9A57-6AFB46EB1C35}"/>
              </a:ext>
            </a:extLst>
          </p:cNvPr>
          <p:cNvSpPr txBox="1"/>
          <p:nvPr/>
        </p:nvSpPr>
        <p:spPr>
          <a:xfrm>
            <a:off x="4340678" y="3815531"/>
            <a:ext cx="3227614" cy="400110"/>
          </a:xfrm>
          <a:prstGeom prst="rect">
            <a:avLst/>
          </a:prstGeom>
          <a:noFill/>
        </p:spPr>
        <p:txBody>
          <a:bodyPr wrap="square" rtlCol="0">
            <a:spAutoFit/>
          </a:bodyPr>
          <a:lstStyle/>
          <a:p>
            <a:pPr algn="ctr"/>
            <a:r>
              <a:rPr lang="en-US" sz="2000" b="1" spc="700" dirty="0"/>
              <a:t>OPERATIONAL</a:t>
            </a:r>
          </a:p>
        </p:txBody>
      </p:sp>
      <p:sp>
        <p:nvSpPr>
          <p:cNvPr id="32" name="TextBox 31">
            <a:extLst>
              <a:ext uri="{FF2B5EF4-FFF2-40B4-BE49-F238E27FC236}">
                <a16:creationId xmlns:a16="http://schemas.microsoft.com/office/drawing/2014/main" id="{9EB1ACFC-5952-F44C-B18E-83AD3AA8B34A}"/>
              </a:ext>
            </a:extLst>
          </p:cNvPr>
          <p:cNvSpPr txBox="1"/>
          <p:nvPr/>
        </p:nvSpPr>
        <p:spPr>
          <a:xfrm>
            <a:off x="4340678" y="5362730"/>
            <a:ext cx="3227614" cy="400110"/>
          </a:xfrm>
          <a:prstGeom prst="rect">
            <a:avLst/>
          </a:prstGeom>
          <a:noFill/>
        </p:spPr>
        <p:txBody>
          <a:bodyPr wrap="square" rtlCol="0">
            <a:spAutoFit/>
          </a:bodyPr>
          <a:lstStyle/>
          <a:p>
            <a:pPr algn="ctr"/>
            <a:r>
              <a:rPr lang="en-US" sz="2000" b="1" spc="700" dirty="0"/>
              <a:t>RELATIONAL</a:t>
            </a:r>
          </a:p>
        </p:txBody>
      </p:sp>
      <p:sp>
        <p:nvSpPr>
          <p:cNvPr id="33" name="Rectangle 32">
            <a:extLst>
              <a:ext uri="{FF2B5EF4-FFF2-40B4-BE49-F238E27FC236}">
                <a16:creationId xmlns:a16="http://schemas.microsoft.com/office/drawing/2014/main" id="{6E857301-34FD-4144-9983-C3BD5D09DC71}"/>
              </a:ext>
            </a:extLst>
          </p:cNvPr>
          <p:cNvSpPr/>
          <p:nvPr/>
        </p:nvSpPr>
        <p:spPr>
          <a:xfrm>
            <a:off x="7737022" y="888103"/>
            <a:ext cx="3686599" cy="923330"/>
          </a:xfrm>
          <a:prstGeom prst="rect">
            <a:avLst/>
          </a:prstGeom>
        </p:spPr>
        <p:txBody>
          <a:bodyPr wrap="square">
            <a:spAutoFit/>
          </a:bodyPr>
          <a:lstStyle/>
          <a:p>
            <a:r>
              <a:rPr lang="en-US" sz="2400" dirty="0"/>
              <a:t>At this level, people follow primarily because of positional and intellectual authority.</a:t>
            </a:r>
          </a:p>
        </p:txBody>
      </p:sp>
    </p:spTree>
    <p:extLst>
      <p:ext uri="{BB962C8B-B14F-4D97-AF65-F5344CB8AC3E}">
        <p14:creationId xmlns:p14="http://schemas.microsoft.com/office/powerpoint/2010/main" val="2910314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rapezoid 24">
            <a:extLst>
              <a:ext uri="{FF2B5EF4-FFF2-40B4-BE49-F238E27FC236}">
                <a16:creationId xmlns:a16="http://schemas.microsoft.com/office/drawing/2014/main" id="{6FE4B852-8050-4749-AA15-81C633B5EB80}"/>
              </a:ext>
            </a:extLst>
          </p:cNvPr>
          <p:cNvSpPr/>
          <p:nvPr/>
        </p:nvSpPr>
        <p:spPr>
          <a:xfrm>
            <a:off x="1969712" y="4864656"/>
            <a:ext cx="7969547" cy="1545771"/>
          </a:xfrm>
          <a:prstGeom prst="trapezoid">
            <a:avLst>
              <a:gd name="adj" fmla="val 70482"/>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a:extLst>
              <a:ext uri="{FF2B5EF4-FFF2-40B4-BE49-F238E27FC236}">
                <a16:creationId xmlns:a16="http://schemas.microsoft.com/office/drawing/2014/main" id="{B1C97EEA-0246-6641-918F-D8FDB6B1D687}"/>
              </a:ext>
            </a:extLst>
          </p:cNvPr>
          <p:cNvSpPr/>
          <p:nvPr/>
        </p:nvSpPr>
        <p:spPr>
          <a:xfrm>
            <a:off x="3118756" y="3176744"/>
            <a:ext cx="5671458" cy="1545771"/>
          </a:xfrm>
          <a:prstGeom prst="trapezoid">
            <a:avLst>
              <a:gd name="adj" fmla="val 70482"/>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rapezoid 26">
            <a:extLst>
              <a:ext uri="{FF2B5EF4-FFF2-40B4-BE49-F238E27FC236}">
                <a16:creationId xmlns:a16="http://schemas.microsoft.com/office/drawing/2014/main" id="{D500DDFF-0CA5-AF47-AEEA-E50E85EF4793}"/>
              </a:ext>
            </a:extLst>
          </p:cNvPr>
          <p:cNvSpPr/>
          <p:nvPr/>
        </p:nvSpPr>
        <p:spPr>
          <a:xfrm>
            <a:off x="4256313" y="1705882"/>
            <a:ext cx="3396344" cy="1325563"/>
          </a:xfrm>
          <a:prstGeom prst="trapezoid">
            <a:avLst>
              <a:gd name="adj" fmla="val 70482"/>
            </a:avLst>
          </a:prstGeom>
          <a:solidFill>
            <a:schemeClr val="accent6">
              <a:lumMod val="60000"/>
              <a:lumOff val="4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riangle 27">
            <a:extLst>
              <a:ext uri="{FF2B5EF4-FFF2-40B4-BE49-F238E27FC236}">
                <a16:creationId xmlns:a16="http://schemas.microsoft.com/office/drawing/2014/main" id="{D54F34E1-E1FB-F149-9A9B-4F167AF624EE}"/>
              </a:ext>
            </a:extLst>
          </p:cNvPr>
          <p:cNvSpPr/>
          <p:nvPr/>
        </p:nvSpPr>
        <p:spPr>
          <a:xfrm>
            <a:off x="5230585" y="492543"/>
            <a:ext cx="1447800" cy="1058593"/>
          </a:xfrm>
          <a:prstGeom prst="triangle">
            <a:avLst>
              <a:gd name="adj" fmla="val 48781"/>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1B984DBD-5D10-0E46-B618-843D24B313A3}"/>
              </a:ext>
            </a:extLst>
          </p:cNvPr>
          <p:cNvSpPr txBox="1"/>
          <p:nvPr/>
        </p:nvSpPr>
        <p:spPr>
          <a:xfrm>
            <a:off x="4340678" y="2253342"/>
            <a:ext cx="3227614" cy="461665"/>
          </a:xfrm>
          <a:prstGeom prst="rect">
            <a:avLst/>
          </a:prstGeom>
          <a:noFill/>
        </p:spPr>
        <p:txBody>
          <a:bodyPr wrap="square" rtlCol="0">
            <a:spAutoFit/>
          </a:bodyPr>
          <a:lstStyle/>
          <a:p>
            <a:pPr algn="ctr"/>
            <a:r>
              <a:rPr lang="en-US" sz="2000" b="1" spc="700" dirty="0"/>
              <a:t>SYSTEMATIC</a:t>
            </a:r>
          </a:p>
        </p:txBody>
      </p:sp>
      <p:sp>
        <p:nvSpPr>
          <p:cNvPr id="30" name="TextBox 29">
            <a:extLst>
              <a:ext uri="{FF2B5EF4-FFF2-40B4-BE49-F238E27FC236}">
                <a16:creationId xmlns:a16="http://schemas.microsoft.com/office/drawing/2014/main" id="{68894B06-AA1F-3B40-A7CE-8953BAAFB94D}"/>
              </a:ext>
            </a:extLst>
          </p:cNvPr>
          <p:cNvSpPr txBox="1"/>
          <p:nvPr/>
        </p:nvSpPr>
        <p:spPr>
          <a:xfrm>
            <a:off x="4697185" y="910755"/>
            <a:ext cx="2514600" cy="461665"/>
          </a:xfrm>
          <a:prstGeom prst="rect">
            <a:avLst/>
          </a:prstGeom>
          <a:noFill/>
        </p:spPr>
        <p:txBody>
          <a:bodyPr wrap="square" rtlCol="0">
            <a:spAutoFit/>
          </a:bodyPr>
          <a:lstStyle/>
          <a:p>
            <a:pPr algn="ctr"/>
            <a:r>
              <a:rPr lang="en-US" sz="2000" b="1" spc="700" dirty="0"/>
              <a:t>STRATEGIC</a:t>
            </a:r>
          </a:p>
        </p:txBody>
      </p:sp>
      <p:sp>
        <p:nvSpPr>
          <p:cNvPr id="31" name="TextBox 30">
            <a:extLst>
              <a:ext uri="{FF2B5EF4-FFF2-40B4-BE49-F238E27FC236}">
                <a16:creationId xmlns:a16="http://schemas.microsoft.com/office/drawing/2014/main" id="{3588CF3C-D046-1644-9A57-6AFB46EB1C35}"/>
              </a:ext>
            </a:extLst>
          </p:cNvPr>
          <p:cNvSpPr txBox="1"/>
          <p:nvPr/>
        </p:nvSpPr>
        <p:spPr>
          <a:xfrm>
            <a:off x="4340678" y="3815531"/>
            <a:ext cx="3227614" cy="400110"/>
          </a:xfrm>
          <a:prstGeom prst="rect">
            <a:avLst/>
          </a:prstGeom>
          <a:noFill/>
        </p:spPr>
        <p:txBody>
          <a:bodyPr wrap="square" rtlCol="0">
            <a:spAutoFit/>
          </a:bodyPr>
          <a:lstStyle/>
          <a:p>
            <a:pPr algn="ctr"/>
            <a:r>
              <a:rPr lang="en-US" sz="2000" b="1" spc="700" dirty="0"/>
              <a:t>OPERATIONAL</a:t>
            </a:r>
          </a:p>
        </p:txBody>
      </p:sp>
      <p:sp>
        <p:nvSpPr>
          <p:cNvPr id="32" name="TextBox 31">
            <a:extLst>
              <a:ext uri="{FF2B5EF4-FFF2-40B4-BE49-F238E27FC236}">
                <a16:creationId xmlns:a16="http://schemas.microsoft.com/office/drawing/2014/main" id="{9EB1ACFC-5952-F44C-B18E-83AD3AA8B34A}"/>
              </a:ext>
            </a:extLst>
          </p:cNvPr>
          <p:cNvSpPr txBox="1"/>
          <p:nvPr/>
        </p:nvSpPr>
        <p:spPr>
          <a:xfrm>
            <a:off x="4340678" y="5362730"/>
            <a:ext cx="3227614" cy="400110"/>
          </a:xfrm>
          <a:prstGeom prst="rect">
            <a:avLst/>
          </a:prstGeom>
          <a:noFill/>
        </p:spPr>
        <p:txBody>
          <a:bodyPr wrap="square" rtlCol="0">
            <a:spAutoFit/>
          </a:bodyPr>
          <a:lstStyle/>
          <a:p>
            <a:pPr algn="ctr"/>
            <a:r>
              <a:rPr lang="en-US" sz="2000" b="1" spc="700" dirty="0"/>
              <a:t>RELATIONAL</a:t>
            </a:r>
          </a:p>
        </p:txBody>
      </p:sp>
      <p:sp>
        <p:nvSpPr>
          <p:cNvPr id="33" name="Rectangle 32">
            <a:extLst>
              <a:ext uri="{FF2B5EF4-FFF2-40B4-BE49-F238E27FC236}">
                <a16:creationId xmlns:a16="http://schemas.microsoft.com/office/drawing/2014/main" id="{6E857301-34FD-4144-9983-C3BD5D09DC71}"/>
              </a:ext>
            </a:extLst>
          </p:cNvPr>
          <p:cNvSpPr/>
          <p:nvPr/>
        </p:nvSpPr>
        <p:spPr>
          <a:xfrm>
            <a:off x="7737022" y="888103"/>
            <a:ext cx="3686599" cy="1200329"/>
          </a:xfrm>
          <a:prstGeom prst="rect">
            <a:avLst/>
          </a:prstGeom>
        </p:spPr>
        <p:txBody>
          <a:bodyPr wrap="square">
            <a:spAutoFit/>
          </a:bodyPr>
          <a:lstStyle/>
          <a:p>
            <a:r>
              <a:rPr lang="en-US" sz="2400" dirty="0"/>
              <a:t>At this level, leadership transitions from personal dynamics, into a focus on building effective systems that instill trust.</a:t>
            </a:r>
          </a:p>
        </p:txBody>
      </p:sp>
    </p:spTree>
    <p:extLst>
      <p:ext uri="{BB962C8B-B14F-4D97-AF65-F5344CB8AC3E}">
        <p14:creationId xmlns:p14="http://schemas.microsoft.com/office/powerpoint/2010/main" val="1309617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rapezoid 24">
            <a:extLst>
              <a:ext uri="{FF2B5EF4-FFF2-40B4-BE49-F238E27FC236}">
                <a16:creationId xmlns:a16="http://schemas.microsoft.com/office/drawing/2014/main" id="{6FE4B852-8050-4749-AA15-81C633B5EB80}"/>
              </a:ext>
            </a:extLst>
          </p:cNvPr>
          <p:cNvSpPr/>
          <p:nvPr/>
        </p:nvSpPr>
        <p:spPr>
          <a:xfrm>
            <a:off x="1969712" y="4864656"/>
            <a:ext cx="7969547" cy="1545771"/>
          </a:xfrm>
          <a:prstGeom prst="trapezoid">
            <a:avLst>
              <a:gd name="adj" fmla="val 70482"/>
            </a:avLst>
          </a:prstGeom>
          <a:solidFill>
            <a:schemeClr val="accent6">
              <a:lumMod val="60000"/>
              <a:lumOff val="4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a:extLst>
              <a:ext uri="{FF2B5EF4-FFF2-40B4-BE49-F238E27FC236}">
                <a16:creationId xmlns:a16="http://schemas.microsoft.com/office/drawing/2014/main" id="{B1C97EEA-0246-6641-918F-D8FDB6B1D687}"/>
              </a:ext>
            </a:extLst>
          </p:cNvPr>
          <p:cNvSpPr/>
          <p:nvPr/>
        </p:nvSpPr>
        <p:spPr>
          <a:xfrm>
            <a:off x="3118756" y="3176744"/>
            <a:ext cx="5671458" cy="1545771"/>
          </a:xfrm>
          <a:prstGeom prst="trapezoid">
            <a:avLst>
              <a:gd name="adj" fmla="val 70482"/>
            </a:avLst>
          </a:prstGeom>
          <a:solidFill>
            <a:schemeClr val="accent6">
              <a:lumMod val="60000"/>
              <a:lumOff val="4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rapezoid 26">
            <a:extLst>
              <a:ext uri="{FF2B5EF4-FFF2-40B4-BE49-F238E27FC236}">
                <a16:creationId xmlns:a16="http://schemas.microsoft.com/office/drawing/2014/main" id="{D500DDFF-0CA5-AF47-AEEA-E50E85EF4793}"/>
              </a:ext>
            </a:extLst>
          </p:cNvPr>
          <p:cNvSpPr/>
          <p:nvPr/>
        </p:nvSpPr>
        <p:spPr>
          <a:xfrm>
            <a:off x="4256313" y="1705882"/>
            <a:ext cx="3396344" cy="1325563"/>
          </a:xfrm>
          <a:prstGeom prst="trapezoid">
            <a:avLst>
              <a:gd name="adj" fmla="val 70482"/>
            </a:avLst>
          </a:prstGeom>
          <a:solidFill>
            <a:schemeClr val="accent6">
              <a:lumMod val="60000"/>
              <a:lumOff val="4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riangle 27">
            <a:extLst>
              <a:ext uri="{FF2B5EF4-FFF2-40B4-BE49-F238E27FC236}">
                <a16:creationId xmlns:a16="http://schemas.microsoft.com/office/drawing/2014/main" id="{D54F34E1-E1FB-F149-9A9B-4F167AF624EE}"/>
              </a:ext>
            </a:extLst>
          </p:cNvPr>
          <p:cNvSpPr/>
          <p:nvPr/>
        </p:nvSpPr>
        <p:spPr>
          <a:xfrm>
            <a:off x="5230585" y="492543"/>
            <a:ext cx="1447800" cy="1058593"/>
          </a:xfrm>
          <a:prstGeom prst="triangle">
            <a:avLst>
              <a:gd name="adj" fmla="val 48781"/>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1B984DBD-5D10-0E46-B618-843D24B313A3}"/>
              </a:ext>
            </a:extLst>
          </p:cNvPr>
          <p:cNvSpPr txBox="1"/>
          <p:nvPr/>
        </p:nvSpPr>
        <p:spPr>
          <a:xfrm>
            <a:off x="4340678" y="2253342"/>
            <a:ext cx="3227614" cy="461665"/>
          </a:xfrm>
          <a:prstGeom prst="rect">
            <a:avLst/>
          </a:prstGeom>
          <a:noFill/>
        </p:spPr>
        <p:txBody>
          <a:bodyPr wrap="square" rtlCol="0">
            <a:spAutoFit/>
          </a:bodyPr>
          <a:lstStyle/>
          <a:p>
            <a:pPr algn="ctr"/>
            <a:r>
              <a:rPr lang="en-US" sz="2000" b="1" spc="700" dirty="0"/>
              <a:t>SYSTEMATIC</a:t>
            </a:r>
          </a:p>
        </p:txBody>
      </p:sp>
      <p:sp>
        <p:nvSpPr>
          <p:cNvPr id="30" name="TextBox 29">
            <a:extLst>
              <a:ext uri="{FF2B5EF4-FFF2-40B4-BE49-F238E27FC236}">
                <a16:creationId xmlns:a16="http://schemas.microsoft.com/office/drawing/2014/main" id="{68894B06-AA1F-3B40-A7CE-8953BAAFB94D}"/>
              </a:ext>
            </a:extLst>
          </p:cNvPr>
          <p:cNvSpPr txBox="1"/>
          <p:nvPr/>
        </p:nvSpPr>
        <p:spPr>
          <a:xfrm>
            <a:off x="4697185" y="910755"/>
            <a:ext cx="2514600" cy="461665"/>
          </a:xfrm>
          <a:prstGeom prst="rect">
            <a:avLst/>
          </a:prstGeom>
          <a:noFill/>
        </p:spPr>
        <p:txBody>
          <a:bodyPr wrap="square" rtlCol="0">
            <a:spAutoFit/>
          </a:bodyPr>
          <a:lstStyle/>
          <a:p>
            <a:pPr algn="ctr"/>
            <a:r>
              <a:rPr lang="en-US" sz="2000" b="1" spc="700" dirty="0"/>
              <a:t>STRATEGIC</a:t>
            </a:r>
          </a:p>
        </p:txBody>
      </p:sp>
      <p:sp>
        <p:nvSpPr>
          <p:cNvPr id="31" name="TextBox 30">
            <a:extLst>
              <a:ext uri="{FF2B5EF4-FFF2-40B4-BE49-F238E27FC236}">
                <a16:creationId xmlns:a16="http://schemas.microsoft.com/office/drawing/2014/main" id="{3588CF3C-D046-1644-9A57-6AFB46EB1C35}"/>
              </a:ext>
            </a:extLst>
          </p:cNvPr>
          <p:cNvSpPr txBox="1"/>
          <p:nvPr/>
        </p:nvSpPr>
        <p:spPr>
          <a:xfrm>
            <a:off x="4340678" y="3815531"/>
            <a:ext cx="3227614" cy="400110"/>
          </a:xfrm>
          <a:prstGeom prst="rect">
            <a:avLst/>
          </a:prstGeom>
          <a:noFill/>
        </p:spPr>
        <p:txBody>
          <a:bodyPr wrap="square" rtlCol="0">
            <a:spAutoFit/>
          </a:bodyPr>
          <a:lstStyle/>
          <a:p>
            <a:pPr algn="ctr"/>
            <a:r>
              <a:rPr lang="en-US" sz="2000" b="1" spc="700" dirty="0"/>
              <a:t>OPERATIONAL</a:t>
            </a:r>
          </a:p>
        </p:txBody>
      </p:sp>
      <p:sp>
        <p:nvSpPr>
          <p:cNvPr id="32" name="TextBox 31">
            <a:extLst>
              <a:ext uri="{FF2B5EF4-FFF2-40B4-BE49-F238E27FC236}">
                <a16:creationId xmlns:a16="http://schemas.microsoft.com/office/drawing/2014/main" id="{9EB1ACFC-5952-F44C-B18E-83AD3AA8B34A}"/>
              </a:ext>
            </a:extLst>
          </p:cNvPr>
          <p:cNvSpPr txBox="1"/>
          <p:nvPr/>
        </p:nvSpPr>
        <p:spPr>
          <a:xfrm>
            <a:off x="4340678" y="5362730"/>
            <a:ext cx="3227614" cy="400110"/>
          </a:xfrm>
          <a:prstGeom prst="rect">
            <a:avLst/>
          </a:prstGeom>
          <a:noFill/>
        </p:spPr>
        <p:txBody>
          <a:bodyPr wrap="square" rtlCol="0">
            <a:spAutoFit/>
          </a:bodyPr>
          <a:lstStyle/>
          <a:p>
            <a:pPr algn="ctr"/>
            <a:r>
              <a:rPr lang="en-US" sz="2000" b="1" spc="700" dirty="0"/>
              <a:t>RELATIONAL</a:t>
            </a:r>
          </a:p>
        </p:txBody>
      </p:sp>
      <p:sp>
        <p:nvSpPr>
          <p:cNvPr id="33" name="Rectangle 32">
            <a:extLst>
              <a:ext uri="{FF2B5EF4-FFF2-40B4-BE49-F238E27FC236}">
                <a16:creationId xmlns:a16="http://schemas.microsoft.com/office/drawing/2014/main" id="{6E857301-34FD-4144-9983-C3BD5D09DC71}"/>
              </a:ext>
            </a:extLst>
          </p:cNvPr>
          <p:cNvSpPr/>
          <p:nvPr/>
        </p:nvSpPr>
        <p:spPr>
          <a:xfrm>
            <a:off x="7737022" y="888103"/>
            <a:ext cx="3686599" cy="1938992"/>
          </a:xfrm>
          <a:prstGeom prst="rect">
            <a:avLst/>
          </a:prstGeom>
        </p:spPr>
        <p:txBody>
          <a:bodyPr wrap="square">
            <a:spAutoFit/>
          </a:bodyPr>
          <a:lstStyle/>
          <a:p>
            <a:r>
              <a:rPr lang="en-US" sz="2400" dirty="0"/>
              <a:t>At the Relational, Operational, and Systematic levels, the focus is on helping the organization get better at what it does.</a:t>
            </a:r>
          </a:p>
        </p:txBody>
      </p:sp>
    </p:spTree>
    <p:extLst>
      <p:ext uri="{BB962C8B-B14F-4D97-AF65-F5344CB8AC3E}">
        <p14:creationId xmlns:p14="http://schemas.microsoft.com/office/powerpoint/2010/main" val="3398810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923014B-2F0E-874A-BD0D-5154B477359E}"/>
              </a:ext>
            </a:extLst>
          </p:cNvPr>
          <p:cNvPicPr>
            <a:picLocks noChangeAspect="1"/>
          </p:cNvPicPr>
          <p:nvPr/>
        </p:nvPicPr>
        <p:blipFill>
          <a:blip r:embed="rId2"/>
          <a:stretch>
            <a:fillRect/>
          </a:stretch>
        </p:blipFill>
        <p:spPr>
          <a:xfrm>
            <a:off x="0" y="18567"/>
            <a:ext cx="12192000" cy="6820865"/>
          </a:xfrm>
          <a:prstGeom prst="rect">
            <a:avLst/>
          </a:prstGeom>
        </p:spPr>
      </p:pic>
      <p:sp>
        <p:nvSpPr>
          <p:cNvPr id="3" name="Content Placeholder 2">
            <a:extLst>
              <a:ext uri="{FF2B5EF4-FFF2-40B4-BE49-F238E27FC236}">
                <a16:creationId xmlns:a16="http://schemas.microsoft.com/office/drawing/2014/main" id="{E6A102B5-6BFA-8D40-B78D-89B19C88769A}"/>
              </a:ext>
            </a:extLst>
          </p:cNvPr>
          <p:cNvSpPr>
            <a:spLocks noGrp="1"/>
          </p:cNvSpPr>
          <p:nvPr>
            <p:ph idx="1"/>
          </p:nvPr>
        </p:nvSpPr>
        <p:spPr>
          <a:xfrm>
            <a:off x="1230085" y="1139825"/>
            <a:ext cx="4103914" cy="2430689"/>
          </a:xfrm>
        </p:spPr>
        <p:txBody>
          <a:bodyPr/>
          <a:lstStyle/>
          <a:p>
            <a:pPr marL="0" indent="0">
              <a:buNone/>
            </a:pPr>
            <a:r>
              <a:rPr lang="en-US" dirty="0">
                <a:solidFill>
                  <a:schemeClr val="bg1"/>
                </a:solidFill>
              </a:rPr>
              <a:t>You don’t have to be full to be a light in the darkness. You just have to be able to see the Sun when no one else can.</a:t>
            </a:r>
          </a:p>
        </p:txBody>
      </p:sp>
    </p:spTree>
    <p:extLst>
      <p:ext uri="{BB962C8B-B14F-4D97-AF65-F5344CB8AC3E}">
        <p14:creationId xmlns:p14="http://schemas.microsoft.com/office/powerpoint/2010/main" val="3555571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rapezoid 24">
            <a:extLst>
              <a:ext uri="{FF2B5EF4-FFF2-40B4-BE49-F238E27FC236}">
                <a16:creationId xmlns:a16="http://schemas.microsoft.com/office/drawing/2014/main" id="{6FE4B852-8050-4749-AA15-81C633B5EB80}"/>
              </a:ext>
            </a:extLst>
          </p:cNvPr>
          <p:cNvSpPr/>
          <p:nvPr/>
        </p:nvSpPr>
        <p:spPr>
          <a:xfrm>
            <a:off x="1969712" y="4864656"/>
            <a:ext cx="7969547" cy="1545771"/>
          </a:xfrm>
          <a:prstGeom prst="trapezoid">
            <a:avLst>
              <a:gd name="adj" fmla="val 70482"/>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a:extLst>
              <a:ext uri="{FF2B5EF4-FFF2-40B4-BE49-F238E27FC236}">
                <a16:creationId xmlns:a16="http://schemas.microsoft.com/office/drawing/2014/main" id="{B1C97EEA-0246-6641-918F-D8FDB6B1D687}"/>
              </a:ext>
            </a:extLst>
          </p:cNvPr>
          <p:cNvSpPr/>
          <p:nvPr/>
        </p:nvSpPr>
        <p:spPr>
          <a:xfrm>
            <a:off x="3118756" y="3176744"/>
            <a:ext cx="5671458" cy="1545771"/>
          </a:xfrm>
          <a:prstGeom prst="trapezoid">
            <a:avLst>
              <a:gd name="adj" fmla="val 70482"/>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rapezoid 26">
            <a:extLst>
              <a:ext uri="{FF2B5EF4-FFF2-40B4-BE49-F238E27FC236}">
                <a16:creationId xmlns:a16="http://schemas.microsoft.com/office/drawing/2014/main" id="{D500DDFF-0CA5-AF47-AEEA-E50E85EF4793}"/>
              </a:ext>
            </a:extLst>
          </p:cNvPr>
          <p:cNvSpPr/>
          <p:nvPr/>
        </p:nvSpPr>
        <p:spPr>
          <a:xfrm>
            <a:off x="4256313" y="1705882"/>
            <a:ext cx="3396344" cy="1325563"/>
          </a:xfrm>
          <a:prstGeom prst="trapezoid">
            <a:avLst>
              <a:gd name="adj" fmla="val 70482"/>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riangle 27">
            <a:extLst>
              <a:ext uri="{FF2B5EF4-FFF2-40B4-BE49-F238E27FC236}">
                <a16:creationId xmlns:a16="http://schemas.microsoft.com/office/drawing/2014/main" id="{D54F34E1-E1FB-F149-9A9B-4F167AF624EE}"/>
              </a:ext>
            </a:extLst>
          </p:cNvPr>
          <p:cNvSpPr/>
          <p:nvPr/>
        </p:nvSpPr>
        <p:spPr>
          <a:xfrm>
            <a:off x="5230585" y="492543"/>
            <a:ext cx="1447800" cy="1058593"/>
          </a:xfrm>
          <a:prstGeom prst="triangle">
            <a:avLst>
              <a:gd name="adj" fmla="val 48781"/>
            </a:avLst>
          </a:prstGeom>
          <a:solidFill>
            <a:schemeClr val="accent6">
              <a:lumMod val="60000"/>
              <a:lumOff val="4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1B984DBD-5D10-0E46-B618-843D24B313A3}"/>
              </a:ext>
            </a:extLst>
          </p:cNvPr>
          <p:cNvSpPr txBox="1"/>
          <p:nvPr/>
        </p:nvSpPr>
        <p:spPr>
          <a:xfrm>
            <a:off x="4340678" y="2253342"/>
            <a:ext cx="3227614" cy="461665"/>
          </a:xfrm>
          <a:prstGeom prst="rect">
            <a:avLst/>
          </a:prstGeom>
          <a:noFill/>
        </p:spPr>
        <p:txBody>
          <a:bodyPr wrap="square" rtlCol="0">
            <a:spAutoFit/>
          </a:bodyPr>
          <a:lstStyle/>
          <a:p>
            <a:pPr algn="ctr"/>
            <a:r>
              <a:rPr lang="en-US" sz="2000" b="1" spc="700" dirty="0"/>
              <a:t>SYSTEMATIC</a:t>
            </a:r>
          </a:p>
        </p:txBody>
      </p:sp>
      <p:sp>
        <p:nvSpPr>
          <p:cNvPr id="30" name="TextBox 29">
            <a:extLst>
              <a:ext uri="{FF2B5EF4-FFF2-40B4-BE49-F238E27FC236}">
                <a16:creationId xmlns:a16="http://schemas.microsoft.com/office/drawing/2014/main" id="{68894B06-AA1F-3B40-A7CE-8953BAAFB94D}"/>
              </a:ext>
            </a:extLst>
          </p:cNvPr>
          <p:cNvSpPr txBox="1"/>
          <p:nvPr/>
        </p:nvSpPr>
        <p:spPr>
          <a:xfrm>
            <a:off x="4697185" y="910755"/>
            <a:ext cx="2514600" cy="461665"/>
          </a:xfrm>
          <a:prstGeom prst="rect">
            <a:avLst/>
          </a:prstGeom>
          <a:noFill/>
        </p:spPr>
        <p:txBody>
          <a:bodyPr wrap="square" rtlCol="0">
            <a:spAutoFit/>
          </a:bodyPr>
          <a:lstStyle/>
          <a:p>
            <a:pPr algn="ctr"/>
            <a:r>
              <a:rPr lang="en-US" sz="2000" b="1" spc="700" dirty="0"/>
              <a:t>STRATEGIC</a:t>
            </a:r>
          </a:p>
        </p:txBody>
      </p:sp>
      <p:sp>
        <p:nvSpPr>
          <p:cNvPr id="31" name="TextBox 30">
            <a:extLst>
              <a:ext uri="{FF2B5EF4-FFF2-40B4-BE49-F238E27FC236}">
                <a16:creationId xmlns:a16="http://schemas.microsoft.com/office/drawing/2014/main" id="{3588CF3C-D046-1644-9A57-6AFB46EB1C35}"/>
              </a:ext>
            </a:extLst>
          </p:cNvPr>
          <p:cNvSpPr txBox="1"/>
          <p:nvPr/>
        </p:nvSpPr>
        <p:spPr>
          <a:xfrm>
            <a:off x="4340678" y="3815531"/>
            <a:ext cx="3227614" cy="400110"/>
          </a:xfrm>
          <a:prstGeom prst="rect">
            <a:avLst/>
          </a:prstGeom>
          <a:noFill/>
        </p:spPr>
        <p:txBody>
          <a:bodyPr wrap="square" rtlCol="0">
            <a:spAutoFit/>
          </a:bodyPr>
          <a:lstStyle/>
          <a:p>
            <a:pPr algn="ctr"/>
            <a:r>
              <a:rPr lang="en-US" sz="2000" b="1" spc="700" dirty="0"/>
              <a:t>OPERATIONAL</a:t>
            </a:r>
          </a:p>
        </p:txBody>
      </p:sp>
      <p:sp>
        <p:nvSpPr>
          <p:cNvPr id="32" name="TextBox 31">
            <a:extLst>
              <a:ext uri="{FF2B5EF4-FFF2-40B4-BE49-F238E27FC236}">
                <a16:creationId xmlns:a16="http://schemas.microsoft.com/office/drawing/2014/main" id="{9EB1ACFC-5952-F44C-B18E-83AD3AA8B34A}"/>
              </a:ext>
            </a:extLst>
          </p:cNvPr>
          <p:cNvSpPr txBox="1"/>
          <p:nvPr/>
        </p:nvSpPr>
        <p:spPr>
          <a:xfrm>
            <a:off x="4340678" y="5362730"/>
            <a:ext cx="3227614" cy="400110"/>
          </a:xfrm>
          <a:prstGeom prst="rect">
            <a:avLst/>
          </a:prstGeom>
          <a:noFill/>
        </p:spPr>
        <p:txBody>
          <a:bodyPr wrap="square" rtlCol="0">
            <a:spAutoFit/>
          </a:bodyPr>
          <a:lstStyle/>
          <a:p>
            <a:pPr algn="ctr"/>
            <a:r>
              <a:rPr lang="en-US" sz="2000" b="1" spc="700" dirty="0"/>
              <a:t>RELATIONAL</a:t>
            </a:r>
          </a:p>
        </p:txBody>
      </p:sp>
      <p:sp>
        <p:nvSpPr>
          <p:cNvPr id="33" name="Rectangle 32">
            <a:extLst>
              <a:ext uri="{FF2B5EF4-FFF2-40B4-BE49-F238E27FC236}">
                <a16:creationId xmlns:a16="http://schemas.microsoft.com/office/drawing/2014/main" id="{6E857301-34FD-4144-9983-C3BD5D09DC71}"/>
              </a:ext>
            </a:extLst>
          </p:cNvPr>
          <p:cNvSpPr/>
          <p:nvPr/>
        </p:nvSpPr>
        <p:spPr>
          <a:xfrm>
            <a:off x="7737022" y="888103"/>
            <a:ext cx="3686599" cy="1477328"/>
          </a:xfrm>
          <a:prstGeom prst="rect">
            <a:avLst/>
          </a:prstGeom>
        </p:spPr>
        <p:txBody>
          <a:bodyPr wrap="square">
            <a:spAutoFit/>
          </a:bodyPr>
          <a:lstStyle/>
          <a:p>
            <a:r>
              <a:rPr lang="en-US" sz="2400" dirty="0"/>
              <a:t>At the Strategic Leadership level, the focus is more external and emphasizes how to transform the organization into who it wants to become.</a:t>
            </a:r>
          </a:p>
        </p:txBody>
      </p:sp>
    </p:spTree>
    <p:extLst>
      <p:ext uri="{BB962C8B-B14F-4D97-AF65-F5344CB8AC3E}">
        <p14:creationId xmlns:p14="http://schemas.microsoft.com/office/powerpoint/2010/main" val="342069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rapezoid 24">
            <a:extLst>
              <a:ext uri="{FF2B5EF4-FFF2-40B4-BE49-F238E27FC236}">
                <a16:creationId xmlns:a16="http://schemas.microsoft.com/office/drawing/2014/main" id="{6FE4B852-8050-4749-AA15-81C633B5EB80}"/>
              </a:ext>
            </a:extLst>
          </p:cNvPr>
          <p:cNvSpPr/>
          <p:nvPr/>
        </p:nvSpPr>
        <p:spPr>
          <a:xfrm>
            <a:off x="1969712" y="4864656"/>
            <a:ext cx="7969547" cy="1545771"/>
          </a:xfrm>
          <a:prstGeom prst="trapezoid">
            <a:avLst>
              <a:gd name="adj" fmla="val 70482"/>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a:extLst>
              <a:ext uri="{FF2B5EF4-FFF2-40B4-BE49-F238E27FC236}">
                <a16:creationId xmlns:a16="http://schemas.microsoft.com/office/drawing/2014/main" id="{B1C97EEA-0246-6641-918F-D8FDB6B1D687}"/>
              </a:ext>
            </a:extLst>
          </p:cNvPr>
          <p:cNvSpPr/>
          <p:nvPr/>
        </p:nvSpPr>
        <p:spPr>
          <a:xfrm>
            <a:off x="3118756" y="3176744"/>
            <a:ext cx="5671458" cy="1545771"/>
          </a:xfrm>
          <a:prstGeom prst="trapezoid">
            <a:avLst>
              <a:gd name="adj" fmla="val 70482"/>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rapezoid 26">
            <a:extLst>
              <a:ext uri="{FF2B5EF4-FFF2-40B4-BE49-F238E27FC236}">
                <a16:creationId xmlns:a16="http://schemas.microsoft.com/office/drawing/2014/main" id="{D500DDFF-0CA5-AF47-AEEA-E50E85EF4793}"/>
              </a:ext>
            </a:extLst>
          </p:cNvPr>
          <p:cNvSpPr/>
          <p:nvPr/>
        </p:nvSpPr>
        <p:spPr>
          <a:xfrm>
            <a:off x="4256313" y="1705882"/>
            <a:ext cx="3396344" cy="1325563"/>
          </a:xfrm>
          <a:prstGeom prst="trapezoid">
            <a:avLst>
              <a:gd name="adj" fmla="val 70482"/>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riangle 27">
            <a:extLst>
              <a:ext uri="{FF2B5EF4-FFF2-40B4-BE49-F238E27FC236}">
                <a16:creationId xmlns:a16="http://schemas.microsoft.com/office/drawing/2014/main" id="{D54F34E1-E1FB-F149-9A9B-4F167AF624EE}"/>
              </a:ext>
            </a:extLst>
          </p:cNvPr>
          <p:cNvSpPr/>
          <p:nvPr/>
        </p:nvSpPr>
        <p:spPr>
          <a:xfrm>
            <a:off x="5230585" y="492543"/>
            <a:ext cx="1447800" cy="1058593"/>
          </a:xfrm>
          <a:prstGeom prst="triangle">
            <a:avLst>
              <a:gd name="adj" fmla="val 48781"/>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1B984DBD-5D10-0E46-B618-843D24B313A3}"/>
              </a:ext>
            </a:extLst>
          </p:cNvPr>
          <p:cNvSpPr txBox="1"/>
          <p:nvPr/>
        </p:nvSpPr>
        <p:spPr>
          <a:xfrm>
            <a:off x="4340678" y="2253342"/>
            <a:ext cx="3227614" cy="461665"/>
          </a:xfrm>
          <a:prstGeom prst="rect">
            <a:avLst/>
          </a:prstGeom>
          <a:noFill/>
        </p:spPr>
        <p:txBody>
          <a:bodyPr wrap="square" rtlCol="0">
            <a:spAutoFit/>
          </a:bodyPr>
          <a:lstStyle/>
          <a:p>
            <a:pPr algn="ctr"/>
            <a:r>
              <a:rPr lang="en-US" sz="2000" b="1" spc="700" dirty="0"/>
              <a:t>SYSTEMATIC</a:t>
            </a:r>
          </a:p>
        </p:txBody>
      </p:sp>
      <p:sp>
        <p:nvSpPr>
          <p:cNvPr id="30" name="TextBox 29">
            <a:extLst>
              <a:ext uri="{FF2B5EF4-FFF2-40B4-BE49-F238E27FC236}">
                <a16:creationId xmlns:a16="http://schemas.microsoft.com/office/drawing/2014/main" id="{68894B06-AA1F-3B40-A7CE-8953BAAFB94D}"/>
              </a:ext>
            </a:extLst>
          </p:cNvPr>
          <p:cNvSpPr txBox="1"/>
          <p:nvPr/>
        </p:nvSpPr>
        <p:spPr>
          <a:xfrm>
            <a:off x="4697185" y="910755"/>
            <a:ext cx="2514600" cy="461665"/>
          </a:xfrm>
          <a:prstGeom prst="rect">
            <a:avLst/>
          </a:prstGeom>
          <a:noFill/>
        </p:spPr>
        <p:txBody>
          <a:bodyPr wrap="square" rtlCol="0">
            <a:spAutoFit/>
          </a:bodyPr>
          <a:lstStyle/>
          <a:p>
            <a:pPr algn="ctr"/>
            <a:r>
              <a:rPr lang="en-US" sz="2000" b="1" spc="700" dirty="0"/>
              <a:t>STRATEGIC</a:t>
            </a:r>
          </a:p>
        </p:txBody>
      </p:sp>
      <p:sp>
        <p:nvSpPr>
          <p:cNvPr id="31" name="TextBox 30">
            <a:extLst>
              <a:ext uri="{FF2B5EF4-FFF2-40B4-BE49-F238E27FC236}">
                <a16:creationId xmlns:a16="http://schemas.microsoft.com/office/drawing/2014/main" id="{3588CF3C-D046-1644-9A57-6AFB46EB1C35}"/>
              </a:ext>
            </a:extLst>
          </p:cNvPr>
          <p:cNvSpPr txBox="1"/>
          <p:nvPr/>
        </p:nvSpPr>
        <p:spPr>
          <a:xfrm>
            <a:off x="4340678" y="3815531"/>
            <a:ext cx="3227614" cy="400110"/>
          </a:xfrm>
          <a:prstGeom prst="rect">
            <a:avLst/>
          </a:prstGeom>
          <a:noFill/>
        </p:spPr>
        <p:txBody>
          <a:bodyPr wrap="square" rtlCol="0">
            <a:spAutoFit/>
          </a:bodyPr>
          <a:lstStyle/>
          <a:p>
            <a:pPr algn="ctr"/>
            <a:r>
              <a:rPr lang="en-US" sz="2000" b="1" spc="700" dirty="0"/>
              <a:t>OPERATIONAL</a:t>
            </a:r>
          </a:p>
        </p:txBody>
      </p:sp>
      <p:sp>
        <p:nvSpPr>
          <p:cNvPr id="32" name="TextBox 31">
            <a:extLst>
              <a:ext uri="{FF2B5EF4-FFF2-40B4-BE49-F238E27FC236}">
                <a16:creationId xmlns:a16="http://schemas.microsoft.com/office/drawing/2014/main" id="{9EB1ACFC-5952-F44C-B18E-83AD3AA8B34A}"/>
              </a:ext>
            </a:extLst>
          </p:cNvPr>
          <p:cNvSpPr txBox="1"/>
          <p:nvPr/>
        </p:nvSpPr>
        <p:spPr>
          <a:xfrm>
            <a:off x="4340678" y="5362730"/>
            <a:ext cx="3227614" cy="400110"/>
          </a:xfrm>
          <a:prstGeom prst="rect">
            <a:avLst/>
          </a:prstGeom>
          <a:noFill/>
        </p:spPr>
        <p:txBody>
          <a:bodyPr wrap="square" rtlCol="0">
            <a:spAutoFit/>
          </a:bodyPr>
          <a:lstStyle/>
          <a:p>
            <a:pPr algn="ctr"/>
            <a:r>
              <a:rPr lang="en-US" sz="2000" b="1" spc="700" dirty="0"/>
              <a:t>RELATIONAL</a:t>
            </a:r>
          </a:p>
        </p:txBody>
      </p:sp>
      <p:sp>
        <p:nvSpPr>
          <p:cNvPr id="10" name="TextBox 9">
            <a:extLst>
              <a:ext uri="{FF2B5EF4-FFF2-40B4-BE49-F238E27FC236}">
                <a16:creationId xmlns:a16="http://schemas.microsoft.com/office/drawing/2014/main" id="{62831700-0AA5-9746-9B87-16DC109851DC}"/>
              </a:ext>
            </a:extLst>
          </p:cNvPr>
          <p:cNvSpPr txBox="1"/>
          <p:nvPr/>
        </p:nvSpPr>
        <p:spPr>
          <a:xfrm>
            <a:off x="8229390" y="729087"/>
            <a:ext cx="3057993" cy="1569660"/>
          </a:xfrm>
          <a:prstGeom prst="rect">
            <a:avLst/>
          </a:prstGeom>
          <a:noFill/>
        </p:spPr>
        <p:txBody>
          <a:bodyPr wrap="square" rtlCol="0">
            <a:spAutoFit/>
          </a:bodyPr>
          <a:lstStyle/>
          <a:p>
            <a:r>
              <a:rPr lang="en-US" sz="3200" dirty="0">
                <a:solidFill>
                  <a:schemeClr val="accent6">
                    <a:lumMod val="75000"/>
                  </a:schemeClr>
                </a:solidFill>
              </a:rPr>
              <a:t>One way of looking at how</a:t>
            </a:r>
          </a:p>
          <a:p>
            <a:r>
              <a:rPr lang="en-US" sz="3200" dirty="0">
                <a:solidFill>
                  <a:schemeClr val="accent6">
                    <a:lumMod val="75000"/>
                  </a:schemeClr>
                </a:solidFill>
              </a:rPr>
              <a:t>w</a:t>
            </a:r>
            <a:r>
              <a:rPr lang="en-US" sz="3200">
                <a:solidFill>
                  <a:schemeClr val="accent6">
                    <a:lumMod val="75000"/>
                  </a:schemeClr>
                </a:solidFill>
              </a:rPr>
              <a:t>e </a:t>
            </a:r>
            <a:r>
              <a:rPr lang="en-US" sz="3200" dirty="0">
                <a:solidFill>
                  <a:schemeClr val="accent6">
                    <a:lumMod val="75000"/>
                  </a:schemeClr>
                </a:solidFill>
              </a:rPr>
              <a:t>hit </a:t>
            </a:r>
            <a:r>
              <a:rPr lang="en-US" sz="3200">
                <a:solidFill>
                  <a:schemeClr val="accent6">
                    <a:lumMod val="75000"/>
                  </a:schemeClr>
                </a:solidFill>
              </a:rPr>
              <a:t>the wall</a:t>
            </a:r>
            <a:endParaRPr lang="en-US" sz="3200" dirty="0">
              <a:solidFill>
                <a:schemeClr val="accent6">
                  <a:lumMod val="75000"/>
                </a:schemeClr>
              </a:solidFill>
            </a:endParaRPr>
          </a:p>
        </p:txBody>
      </p:sp>
      <p:cxnSp>
        <p:nvCxnSpPr>
          <p:cNvPr id="3" name="Straight Connector 2">
            <a:extLst>
              <a:ext uri="{FF2B5EF4-FFF2-40B4-BE49-F238E27FC236}">
                <a16:creationId xmlns:a16="http://schemas.microsoft.com/office/drawing/2014/main" id="{590942A9-F61E-4044-9F5D-FD345C936390}"/>
              </a:ext>
            </a:extLst>
          </p:cNvPr>
          <p:cNvCxnSpPr/>
          <p:nvPr/>
        </p:nvCxnSpPr>
        <p:spPr>
          <a:xfrm>
            <a:off x="1769798" y="3105226"/>
            <a:ext cx="8621486"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1865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C7E97-E31A-AF44-B522-10105E003B3D}"/>
              </a:ext>
            </a:extLst>
          </p:cNvPr>
          <p:cNvSpPr>
            <a:spLocks noGrp="1"/>
          </p:cNvSpPr>
          <p:nvPr>
            <p:ph type="title"/>
          </p:nvPr>
        </p:nvSpPr>
        <p:spPr/>
        <p:txBody>
          <a:bodyPr/>
          <a:lstStyle/>
          <a:p>
            <a:r>
              <a:rPr lang="en-US" dirty="0"/>
              <a:t>Scarcity Mindset vs Abundance Mindset</a:t>
            </a:r>
          </a:p>
        </p:txBody>
      </p:sp>
      <p:sp>
        <p:nvSpPr>
          <p:cNvPr id="3" name="Content Placeholder 2">
            <a:extLst>
              <a:ext uri="{FF2B5EF4-FFF2-40B4-BE49-F238E27FC236}">
                <a16:creationId xmlns:a16="http://schemas.microsoft.com/office/drawing/2014/main" id="{7278AE6D-678A-8848-89AE-140016B6A961}"/>
              </a:ext>
            </a:extLst>
          </p:cNvPr>
          <p:cNvSpPr>
            <a:spLocks noGrp="1"/>
          </p:cNvSpPr>
          <p:nvPr>
            <p:ph idx="1"/>
          </p:nvPr>
        </p:nvSpPr>
        <p:spPr/>
        <p:txBody>
          <a:bodyPr>
            <a:normAutofit fontScale="92500"/>
          </a:bodyPr>
          <a:lstStyle/>
          <a:p>
            <a:r>
              <a:rPr lang="en-US" b="1" dirty="0"/>
              <a:t>Scarcity Mindset: </a:t>
            </a:r>
            <a:r>
              <a:rPr lang="en-US" dirty="0"/>
              <a:t>Really intelligent people are a rare breed. I am of that breed. People will never figure things out without me. There are no leaders in my church/organization. Maybe doubt God’s ability to transform lives.</a:t>
            </a:r>
          </a:p>
          <a:p>
            <a:pPr marL="0" indent="0">
              <a:buNone/>
            </a:pPr>
            <a:r>
              <a:rPr lang="en-US" dirty="0"/>
              <a:t>	Asks: Is this person smart?</a:t>
            </a:r>
          </a:p>
          <a:p>
            <a:endParaRPr lang="en-US" dirty="0"/>
          </a:p>
          <a:p>
            <a:r>
              <a:rPr lang="en-US" b="1" dirty="0"/>
              <a:t>Abundance Mindset: </a:t>
            </a:r>
            <a:r>
              <a:rPr lang="en-US" dirty="0"/>
              <a:t>Smart people are everywhere. Believe that intelligence and ability can be cultivated through effort. They assume people are smart and will figure it out. Believe in spirit-driven spiritual formation.</a:t>
            </a:r>
          </a:p>
          <a:p>
            <a:pPr marL="0" indent="0">
              <a:buNone/>
            </a:pPr>
            <a:r>
              <a:rPr lang="en-US" dirty="0"/>
              <a:t>	Asks: In what way is this person smart?</a:t>
            </a:r>
          </a:p>
        </p:txBody>
      </p:sp>
    </p:spTree>
    <p:extLst>
      <p:ext uri="{BB962C8B-B14F-4D97-AF65-F5344CB8AC3E}">
        <p14:creationId xmlns:p14="http://schemas.microsoft.com/office/powerpoint/2010/main" val="1556728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C7E97-E31A-AF44-B522-10105E003B3D}"/>
              </a:ext>
            </a:extLst>
          </p:cNvPr>
          <p:cNvSpPr>
            <a:spLocks noGrp="1"/>
          </p:cNvSpPr>
          <p:nvPr>
            <p:ph type="title"/>
          </p:nvPr>
        </p:nvSpPr>
        <p:spPr/>
        <p:txBody>
          <a:bodyPr/>
          <a:lstStyle/>
          <a:p>
            <a:r>
              <a:rPr lang="en-US" dirty="0"/>
              <a:t>Getting Stuff Done vs Developing People</a:t>
            </a:r>
          </a:p>
        </p:txBody>
      </p:sp>
      <p:sp>
        <p:nvSpPr>
          <p:cNvPr id="3" name="Content Placeholder 2">
            <a:extLst>
              <a:ext uri="{FF2B5EF4-FFF2-40B4-BE49-F238E27FC236}">
                <a16:creationId xmlns:a16="http://schemas.microsoft.com/office/drawing/2014/main" id="{7278AE6D-678A-8848-89AE-140016B6A961}"/>
              </a:ext>
            </a:extLst>
          </p:cNvPr>
          <p:cNvSpPr>
            <a:spLocks noGrp="1"/>
          </p:cNvSpPr>
          <p:nvPr>
            <p:ph idx="1"/>
          </p:nvPr>
        </p:nvSpPr>
        <p:spPr/>
        <p:txBody>
          <a:bodyPr>
            <a:normAutofit lnSpcReduction="10000"/>
          </a:bodyPr>
          <a:lstStyle/>
          <a:p>
            <a:r>
              <a:rPr lang="en-US" b="1" dirty="0"/>
              <a:t>Getting Stuff Done: </a:t>
            </a:r>
            <a:r>
              <a:rPr lang="en-US" dirty="0"/>
              <a:t>Focused on the task or the initiative. People are needed to help get it done. Recruiting is done based on need.</a:t>
            </a:r>
          </a:p>
          <a:p>
            <a:pPr marL="0" indent="0">
              <a:buNone/>
            </a:pPr>
            <a:r>
              <a:rPr lang="en-US" dirty="0"/>
              <a:t>	Asks: What abilities and skills do you have? </a:t>
            </a:r>
            <a:br>
              <a:rPr lang="en-US" dirty="0"/>
            </a:br>
            <a:r>
              <a:rPr lang="en-US" dirty="0"/>
              <a:t>		Where and how can you serve?</a:t>
            </a:r>
          </a:p>
          <a:p>
            <a:pPr marL="0" indent="0">
              <a:buNone/>
            </a:pPr>
            <a:r>
              <a:rPr lang="en-US" dirty="0"/>
              <a:t>	</a:t>
            </a:r>
          </a:p>
          <a:p>
            <a:r>
              <a:rPr lang="en-US" b="1" dirty="0"/>
              <a:t>Developing People: </a:t>
            </a:r>
            <a:r>
              <a:rPr lang="en-US" dirty="0"/>
              <a:t>Every task and every initiative is an excuse to make disciples and develop people. </a:t>
            </a:r>
          </a:p>
          <a:p>
            <a:pPr marL="0" indent="0">
              <a:buNone/>
            </a:pPr>
            <a:r>
              <a:rPr lang="en-US" dirty="0"/>
              <a:t>	Asks: What is the next step the Lord is asking you to take </a:t>
            </a:r>
            <a:br>
              <a:rPr lang="en-US" dirty="0"/>
            </a:br>
            <a:r>
              <a:rPr lang="en-US" dirty="0"/>
              <a:t>		in your walk with Him? How can you bring the most </a:t>
            </a:r>
            <a:br>
              <a:rPr lang="en-US" dirty="0"/>
            </a:br>
            <a:r>
              <a:rPr lang="en-US" dirty="0"/>
              <a:t>		glory to Him in this season.</a:t>
            </a:r>
          </a:p>
        </p:txBody>
      </p:sp>
    </p:spTree>
    <p:extLst>
      <p:ext uri="{BB962C8B-B14F-4D97-AF65-F5344CB8AC3E}">
        <p14:creationId xmlns:p14="http://schemas.microsoft.com/office/powerpoint/2010/main" val="24912707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CFBE0-1D99-BC4B-B301-426F3B87533E}"/>
              </a:ext>
            </a:extLst>
          </p:cNvPr>
          <p:cNvSpPr>
            <a:spLocks noGrp="1"/>
          </p:cNvSpPr>
          <p:nvPr>
            <p:ph type="title"/>
          </p:nvPr>
        </p:nvSpPr>
        <p:spPr>
          <a:xfrm>
            <a:off x="4148163" y="1285237"/>
            <a:ext cx="3374036" cy="1325563"/>
          </a:xfrm>
        </p:spPr>
        <p:txBody>
          <a:bodyPr>
            <a:normAutofit/>
          </a:bodyPr>
          <a:lstStyle/>
          <a:p>
            <a:pPr algn="ctr"/>
            <a:r>
              <a:rPr lang="en-US" sz="3600" b="1" dirty="0"/>
              <a:t>Transactional </a:t>
            </a:r>
            <a:br>
              <a:rPr lang="en-US" sz="3600" b="1" dirty="0"/>
            </a:br>
            <a:r>
              <a:rPr lang="en-US" sz="3600" b="1" dirty="0"/>
              <a:t>Leadership</a:t>
            </a:r>
          </a:p>
        </p:txBody>
      </p:sp>
      <p:cxnSp>
        <p:nvCxnSpPr>
          <p:cNvPr id="5" name="Straight Arrow Connector 4">
            <a:extLst>
              <a:ext uri="{FF2B5EF4-FFF2-40B4-BE49-F238E27FC236}">
                <a16:creationId xmlns:a16="http://schemas.microsoft.com/office/drawing/2014/main" id="{AE33C437-AF96-E646-A3A0-6B05D337B8AC}"/>
              </a:ext>
            </a:extLst>
          </p:cNvPr>
          <p:cNvCxnSpPr>
            <a:cxnSpLocks/>
          </p:cNvCxnSpPr>
          <p:nvPr/>
        </p:nvCxnSpPr>
        <p:spPr>
          <a:xfrm>
            <a:off x="294806" y="3100109"/>
            <a:ext cx="11602387" cy="0"/>
          </a:xfrm>
          <a:prstGeom prst="straightConnector1">
            <a:avLst/>
          </a:prstGeom>
          <a:ln w="69850">
            <a:solidFill>
              <a:schemeClr val="accent6">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A3D3BFC6-3DF6-DA44-B921-0D33F7497252}"/>
              </a:ext>
            </a:extLst>
          </p:cNvPr>
          <p:cNvSpPr txBox="1">
            <a:spLocks/>
          </p:cNvSpPr>
          <p:nvPr/>
        </p:nvSpPr>
        <p:spPr>
          <a:xfrm>
            <a:off x="8371391" y="1285235"/>
            <a:ext cx="337403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600" b="1" dirty="0"/>
              <a:t>Transformational </a:t>
            </a:r>
            <a:br>
              <a:rPr lang="en-US" sz="3600" b="1" dirty="0"/>
            </a:br>
            <a:r>
              <a:rPr lang="en-US" sz="3600" b="1" dirty="0"/>
              <a:t>Leadership</a:t>
            </a:r>
          </a:p>
        </p:txBody>
      </p:sp>
      <p:sp>
        <p:nvSpPr>
          <p:cNvPr id="7" name="Title 1">
            <a:extLst>
              <a:ext uri="{FF2B5EF4-FFF2-40B4-BE49-F238E27FC236}">
                <a16:creationId xmlns:a16="http://schemas.microsoft.com/office/drawing/2014/main" id="{A59C78E8-128D-CF4A-B1DD-FFCE2E12200A}"/>
              </a:ext>
            </a:extLst>
          </p:cNvPr>
          <p:cNvSpPr txBox="1">
            <a:spLocks/>
          </p:cNvSpPr>
          <p:nvPr/>
        </p:nvSpPr>
        <p:spPr>
          <a:xfrm>
            <a:off x="4148163" y="3757891"/>
            <a:ext cx="3374036" cy="1325563"/>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t>You are valuable because of what you can do.</a:t>
            </a:r>
          </a:p>
        </p:txBody>
      </p:sp>
      <p:sp>
        <p:nvSpPr>
          <p:cNvPr id="8" name="Title 1">
            <a:extLst>
              <a:ext uri="{FF2B5EF4-FFF2-40B4-BE49-F238E27FC236}">
                <a16:creationId xmlns:a16="http://schemas.microsoft.com/office/drawing/2014/main" id="{1180150F-6755-B24B-8278-ABEDBF3B58B1}"/>
              </a:ext>
            </a:extLst>
          </p:cNvPr>
          <p:cNvSpPr txBox="1">
            <a:spLocks/>
          </p:cNvSpPr>
          <p:nvPr/>
        </p:nvSpPr>
        <p:spPr>
          <a:xfrm>
            <a:off x="8371391" y="3757889"/>
            <a:ext cx="3374036" cy="1325563"/>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600" dirty="0"/>
              <a:t>You are valuable because of who you are.</a:t>
            </a:r>
          </a:p>
        </p:txBody>
      </p:sp>
      <p:sp>
        <p:nvSpPr>
          <p:cNvPr id="11" name="Title 1">
            <a:extLst>
              <a:ext uri="{FF2B5EF4-FFF2-40B4-BE49-F238E27FC236}">
                <a16:creationId xmlns:a16="http://schemas.microsoft.com/office/drawing/2014/main" id="{82C270B5-3671-2A41-AAC7-E7BD2C016996}"/>
              </a:ext>
            </a:extLst>
          </p:cNvPr>
          <p:cNvSpPr txBox="1">
            <a:spLocks/>
          </p:cNvSpPr>
          <p:nvPr/>
        </p:nvSpPr>
        <p:spPr>
          <a:xfrm>
            <a:off x="299803" y="1285237"/>
            <a:ext cx="337403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t>Power </a:t>
            </a:r>
          </a:p>
          <a:p>
            <a:r>
              <a:rPr lang="en-US" sz="3600" b="1" dirty="0"/>
              <a:t>Wielding</a:t>
            </a:r>
          </a:p>
        </p:txBody>
      </p:sp>
      <p:sp>
        <p:nvSpPr>
          <p:cNvPr id="12" name="Title 1">
            <a:extLst>
              <a:ext uri="{FF2B5EF4-FFF2-40B4-BE49-F238E27FC236}">
                <a16:creationId xmlns:a16="http://schemas.microsoft.com/office/drawing/2014/main" id="{A7BD5751-AF84-9D47-A4CE-4D594D8D2A19}"/>
              </a:ext>
            </a:extLst>
          </p:cNvPr>
          <p:cNvSpPr txBox="1">
            <a:spLocks/>
          </p:cNvSpPr>
          <p:nvPr/>
        </p:nvSpPr>
        <p:spPr>
          <a:xfrm>
            <a:off x="446573" y="3757890"/>
            <a:ext cx="337403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t>You are expendable.</a:t>
            </a:r>
          </a:p>
        </p:txBody>
      </p:sp>
      <p:sp>
        <p:nvSpPr>
          <p:cNvPr id="13" name="Title 1">
            <a:extLst>
              <a:ext uri="{FF2B5EF4-FFF2-40B4-BE49-F238E27FC236}">
                <a16:creationId xmlns:a16="http://schemas.microsoft.com/office/drawing/2014/main" id="{EBC57CB2-D651-FA46-A573-E0917C8F7513}"/>
              </a:ext>
            </a:extLst>
          </p:cNvPr>
          <p:cNvSpPr txBox="1">
            <a:spLocks/>
          </p:cNvSpPr>
          <p:nvPr/>
        </p:nvSpPr>
        <p:spPr>
          <a:xfrm>
            <a:off x="3996396" y="2224794"/>
            <a:ext cx="337403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rgbClr val="FF0000"/>
                </a:solidFill>
              </a:rPr>
              <a:t>Exchange</a:t>
            </a:r>
          </a:p>
        </p:txBody>
      </p:sp>
      <p:sp>
        <p:nvSpPr>
          <p:cNvPr id="14" name="Title 1">
            <a:extLst>
              <a:ext uri="{FF2B5EF4-FFF2-40B4-BE49-F238E27FC236}">
                <a16:creationId xmlns:a16="http://schemas.microsoft.com/office/drawing/2014/main" id="{B2787144-C5CB-C645-99B3-8FF8D63D669B}"/>
              </a:ext>
            </a:extLst>
          </p:cNvPr>
          <p:cNvSpPr txBox="1">
            <a:spLocks/>
          </p:cNvSpPr>
          <p:nvPr/>
        </p:nvSpPr>
        <p:spPr>
          <a:xfrm>
            <a:off x="8219624" y="2224792"/>
            <a:ext cx="337403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600" dirty="0">
                <a:solidFill>
                  <a:srgbClr val="FF0000"/>
                </a:solidFill>
              </a:rPr>
              <a:t>Love</a:t>
            </a:r>
          </a:p>
        </p:txBody>
      </p:sp>
      <p:sp>
        <p:nvSpPr>
          <p:cNvPr id="15" name="Title 1">
            <a:extLst>
              <a:ext uri="{FF2B5EF4-FFF2-40B4-BE49-F238E27FC236}">
                <a16:creationId xmlns:a16="http://schemas.microsoft.com/office/drawing/2014/main" id="{3046AE91-F506-6048-8CB8-7AFDCE2CDB82}"/>
              </a:ext>
            </a:extLst>
          </p:cNvPr>
          <p:cNvSpPr txBox="1">
            <a:spLocks/>
          </p:cNvSpPr>
          <p:nvPr/>
        </p:nvSpPr>
        <p:spPr>
          <a:xfrm>
            <a:off x="490750" y="2224793"/>
            <a:ext cx="337403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solidFill>
                  <a:srgbClr val="FF0000"/>
                </a:solidFill>
              </a:rPr>
              <a:t>Use/Abuse</a:t>
            </a:r>
          </a:p>
        </p:txBody>
      </p:sp>
    </p:spTree>
    <p:extLst>
      <p:ext uri="{BB962C8B-B14F-4D97-AF65-F5344CB8AC3E}">
        <p14:creationId xmlns:p14="http://schemas.microsoft.com/office/powerpoint/2010/main" val="2808278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21DAC-F2DE-B144-AB81-B056B46E3288}"/>
              </a:ext>
            </a:extLst>
          </p:cNvPr>
          <p:cNvSpPr>
            <a:spLocks noGrp="1"/>
          </p:cNvSpPr>
          <p:nvPr>
            <p:ph type="title"/>
          </p:nvPr>
        </p:nvSpPr>
        <p:spPr/>
        <p:txBody>
          <a:bodyPr/>
          <a:lstStyle/>
          <a:p>
            <a:r>
              <a:rPr lang="en-US" dirty="0"/>
              <a:t>Team-building Competencies</a:t>
            </a:r>
          </a:p>
        </p:txBody>
      </p:sp>
      <p:sp>
        <p:nvSpPr>
          <p:cNvPr id="3" name="Content Placeholder 2">
            <a:extLst>
              <a:ext uri="{FF2B5EF4-FFF2-40B4-BE49-F238E27FC236}">
                <a16:creationId xmlns:a16="http://schemas.microsoft.com/office/drawing/2014/main" id="{B5E7009F-1E96-6948-A9F1-433A371CD207}"/>
              </a:ext>
            </a:extLst>
          </p:cNvPr>
          <p:cNvSpPr>
            <a:spLocks noGrp="1"/>
          </p:cNvSpPr>
          <p:nvPr>
            <p:ph idx="1"/>
          </p:nvPr>
        </p:nvSpPr>
        <p:spPr/>
        <p:txBody>
          <a:bodyPr/>
          <a:lstStyle/>
          <a:p>
            <a:r>
              <a:rPr lang="en-US" dirty="0"/>
              <a:t>Give control, not take control</a:t>
            </a:r>
          </a:p>
          <a:p>
            <a:r>
              <a:rPr lang="en-US" dirty="0"/>
              <a:t>Build trust = Transparency + Time</a:t>
            </a:r>
          </a:p>
          <a:p>
            <a:r>
              <a:rPr lang="en-US" dirty="0"/>
              <a:t>Make it safe, not stressful</a:t>
            </a:r>
          </a:p>
        </p:txBody>
      </p:sp>
    </p:spTree>
    <p:extLst>
      <p:ext uri="{BB962C8B-B14F-4D97-AF65-F5344CB8AC3E}">
        <p14:creationId xmlns:p14="http://schemas.microsoft.com/office/powerpoint/2010/main" val="4247052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5EFE4-B7EE-5C41-AF55-D0BC25291154}"/>
              </a:ext>
            </a:extLst>
          </p:cNvPr>
          <p:cNvSpPr>
            <a:spLocks noGrp="1"/>
          </p:cNvSpPr>
          <p:nvPr>
            <p:ph type="title"/>
          </p:nvPr>
        </p:nvSpPr>
        <p:spPr/>
        <p:txBody>
          <a:bodyPr/>
          <a:lstStyle/>
          <a:p>
            <a:r>
              <a:rPr lang="en-US" dirty="0"/>
              <a:t>Move you from</a:t>
            </a:r>
          </a:p>
        </p:txBody>
      </p:sp>
      <p:sp>
        <p:nvSpPr>
          <p:cNvPr id="3" name="Content Placeholder 2">
            <a:extLst>
              <a:ext uri="{FF2B5EF4-FFF2-40B4-BE49-F238E27FC236}">
                <a16:creationId xmlns:a16="http://schemas.microsoft.com/office/drawing/2014/main" id="{A3E35614-824C-3349-A6F3-2681E1672560}"/>
              </a:ext>
            </a:extLst>
          </p:cNvPr>
          <p:cNvSpPr>
            <a:spLocks noGrp="1"/>
          </p:cNvSpPr>
          <p:nvPr>
            <p:ph idx="1"/>
          </p:nvPr>
        </p:nvSpPr>
        <p:spPr>
          <a:xfrm>
            <a:off x="838200" y="1825625"/>
            <a:ext cx="3808751" cy="4351338"/>
          </a:xfrm>
        </p:spPr>
        <p:txBody>
          <a:bodyPr/>
          <a:lstStyle/>
          <a:p>
            <a:pPr marL="0" indent="0">
              <a:buNone/>
            </a:pPr>
            <a:r>
              <a:rPr lang="en-US" dirty="0"/>
              <a:t>What would Jesus do?</a:t>
            </a:r>
          </a:p>
          <a:p>
            <a:pPr marL="0" indent="0">
              <a:buNone/>
            </a:pPr>
            <a:endParaRPr lang="en-US" dirty="0"/>
          </a:p>
          <a:p>
            <a:pPr marL="0" indent="0">
              <a:buNone/>
            </a:pPr>
            <a:r>
              <a:rPr lang="en-US" dirty="0"/>
              <a:t>Lead like Jesus.</a:t>
            </a:r>
          </a:p>
          <a:p>
            <a:pPr marL="0" indent="0">
              <a:buNone/>
            </a:pPr>
            <a:endParaRPr lang="en-US" dirty="0"/>
          </a:p>
          <a:p>
            <a:pPr marL="0" indent="0">
              <a:buNone/>
            </a:pPr>
            <a:r>
              <a:rPr lang="en-US" dirty="0"/>
              <a:t>Jesus be with us.</a:t>
            </a:r>
          </a:p>
          <a:p>
            <a:pPr marL="0" indent="0">
              <a:buNone/>
            </a:pPr>
            <a:endParaRPr lang="en-US" dirty="0"/>
          </a:p>
          <a:p>
            <a:pPr marL="0" indent="0">
              <a:buNone/>
            </a:pPr>
            <a:r>
              <a:rPr lang="en-US" dirty="0"/>
              <a:t>A form of godliness without power.</a:t>
            </a:r>
          </a:p>
        </p:txBody>
      </p:sp>
      <p:sp>
        <p:nvSpPr>
          <p:cNvPr id="4" name="Content Placeholder 2">
            <a:extLst>
              <a:ext uri="{FF2B5EF4-FFF2-40B4-BE49-F238E27FC236}">
                <a16:creationId xmlns:a16="http://schemas.microsoft.com/office/drawing/2014/main" id="{211CDEF0-E85C-C14F-92BA-B08D421EACA8}"/>
              </a:ext>
            </a:extLst>
          </p:cNvPr>
          <p:cNvSpPr txBox="1">
            <a:spLocks/>
          </p:cNvSpPr>
          <p:nvPr/>
        </p:nvSpPr>
        <p:spPr>
          <a:xfrm>
            <a:off x="7031637" y="1825625"/>
            <a:ext cx="395615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What is Jesus doing?</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Let Jesus lead.</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Open our eyes to see you.</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A demonstration of God’s power.</a:t>
            </a:r>
          </a:p>
        </p:txBody>
      </p:sp>
      <p:sp>
        <p:nvSpPr>
          <p:cNvPr id="7" name="Right Arrow 6">
            <a:extLst>
              <a:ext uri="{FF2B5EF4-FFF2-40B4-BE49-F238E27FC236}">
                <a16:creationId xmlns:a16="http://schemas.microsoft.com/office/drawing/2014/main" id="{3ECF01E6-3D4D-2140-AC4D-DA9CADA537EF}"/>
              </a:ext>
            </a:extLst>
          </p:cNvPr>
          <p:cNvSpPr/>
          <p:nvPr/>
        </p:nvSpPr>
        <p:spPr>
          <a:xfrm>
            <a:off x="4976734" y="1825625"/>
            <a:ext cx="1499017" cy="497850"/>
          </a:xfrm>
          <a:prstGeom prst="right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a:extLst>
              <a:ext uri="{FF2B5EF4-FFF2-40B4-BE49-F238E27FC236}">
                <a16:creationId xmlns:a16="http://schemas.microsoft.com/office/drawing/2014/main" id="{65B863B8-11C6-F547-AD45-D4C0740F92AC}"/>
              </a:ext>
            </a:extLst>
          </p:cNvPr>
          <p:cNvSpPr/>
          <p:nvPr/>
        </p:nvSpPr>
        <p:spPr>
          <a:xfrm>
            <a:off x="4976733" y="2787494"/>
            <a:ext cx="1499017" cy="497850"/>
          </a:xfrm>
          <a:prstGeom prst="right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0D42BD6A-5672-1345-AC43-54192730C572}"/>
              </a:ext>
            </a:extLst>
          </p:cNvPr>
          <p:cNvSpPr/>
          <p:nvPr/>
        </p:nvSpPr>
        <p:spPr>
          <a:xfrm>
            <a:off x="4976732" y="3884300"/>
            <a:ext cx="1499017" cy="497850"/>
          </a:xfrm>
          <a:prstGeom prst="right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a:extLst>
              <a:ext uri="{FF2B5EF4-FFF2-40B4-BE49-F238E27FC236}">
                <a16:creationId xmlns:a16="http://schemas.microsoft.com/office/drawing/2014/main" id="{6A97F790-7AFF-2146-835D-5B773B8F064F}"/>
              </a:ext>
            </a:extLst>
          </p:cNvPr>
          <p:cNvSpPr/>
          <p:nvPr/>
        </p:nvSpPr>
        <p:spPr>
          <a:xfrm>
            <a:off x="4976731" y="4981106"/>
            <a:ext cx="1499017" cy="497850"/>
          </a:xfrm>
          <a:prstGeom prst="right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529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5EFE4-B7EE-5C41-AF55-D0BC25291154}"/>
              </a:ext>
            </a:extLst>
          </p:cNvPr>
          <p:cNvSpPr>
            <a:spLocks noGrp="1"/>
          </p:cNvSpPr>
          <p:nvPr>
            <p:ph type="title"/>
          </p:nvPr>
        </p:nvSpPr>
        <p:spPr/>
        <p:txBody>
          <a:bodyPr/>
          <a:lstStyle/>
          <a:p>
            <a:r>
              <a:rPr lang="en-US" dirty="0"/>
              <a:t>Judges 2:7</a:t>
            </a:r>
          </a:p>
        </p:txBody>
      </p:sp>
      <p:sp>
        <p:nvSpPr>
          <p:cNvPr id="3" name="Content Placeholder 2">
            <a:extLst>
              <a:ext uri="{FF2B5EF4-FFF2-40B4-BE49-F238E27FC236}">
                <a16:creationId xmlns:a16="http://schemas.microsoft.com/office/drawing/2014/main" id="{A3E35614-824C-3349-A6F3-2681E1672560}"/>
              </a:ext>
            </a:extLst>
          </p:cNvPr>
          <p:cNvSpPr>
            <a:spLocks noGrp="1"/>
          </p:cNvSpPr>
          <p:nvPr>
            <p:ph idx="1"/>
          </p:nvPr>
        </p:nvSpPr>
        <p:spPr>
          <a:xfrm>
            <a:off x="838200" y="1825625"/>
            <a:ext cx="9250180" cy="4351338"/>
          </a:xfrm>
        </p:spPr>
        <p:txBody>
          <a:bodyPr>
            <a:normAutofit/>
          </a:bodyPr>
          <a:lstStyle/>
          <a:p>
            <a:pPr marL="0" indent="0">
              <a:buNone/>
            </a:pPr>
            <a:r>
              <a:rPr lang="en-US" sz="3200" dirty="0"/>
              <a:t>The people served the LORD all the days of Joshua and all the days of the elders who survived Joshua, who had seen the work of the LORD which He had done for Israel. (NASB)</a:t>
            </a:r>
          </a:p>
        </p:txBody>
      </p:sp>
    </p:spTree>
    <p:extLst>
      <p:ext uri="{BB962C8B-B14F-4D97-AF65-F5344CB8AC3E}">
        <p14:creationId xmlns:p14="http://schemas.microsoft.com/office/powerpoint/2010/main" val="39583740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79E9C-6644-A64C-AA20-5BD7F0ECA865}"/>
              </a:ext>
            </a:extLst>
          </p:cNvPr>
          <p:cNvSpPr>
            <a:spLocks noGrp="1"/>
          </p:cNvSpPr>
          <p:nvPr>
            <p:ph type="title"/>
          </p:nvPr>
        </p:nvSpPr>
        <p:spPr/>
        <p:txBody>
          <a:bodyPr/>
          <a:lstStyle/>
          <a:p>
            <a:r>
              <a:rPr lang="en-US" dirty="0"/>
              <a:t>John 13:37-38</a:t>
            </a:r>
          </a:p>
        </p:txBody>
      </p:sp>
      <p:sp>
        <p:nvSpPr>
          <p:cNvPr id="3" name="Content Placeholder 2">
            <a:extLst>
              <a:ext uri="{FF2B5EF4-FFF2-40B4-BE49-F238E27FC236}">
                <a16:creationId xmlns:a16="http://schemas.microsoft.com/office/drawing/2014/main" id="{76C674AC-A1CA-6B41-931C-01E3A4022629}"/>
              </a:ext>
            </a:extLst>
          </p:cNvPr>
          <p:cNvSpPr>
            <a:spLocks noGrp="1"/>
          </p:cNvSpPr>
          <p:nvPr>
            <p:ph idx="1"/>
          </p:nvPr>
        </p:nvSpPr>
        <p:spPr/>
        <p:txBody>
          <a:bodyPr>
            <a:normAutofit/>
          </a:bodyPr>
          <a:lstStyle/>
          <a:p>
            <a:pPr marL="0" indent="0">
              <a:buNone/>
            </a:pPr>
            <a:r>
              <a:rPr lang="en-US" dirty="0"/>
              <a:t>Peter said to him, “Lord, why can I not follow you now? I will lay down my life for you.” Jesus answered, “Will you lay down your life for me? Truly, truly, I say to you, the rooster will not crow till you have denied me three times. (ESV)</a:t>
            </a:r>
          </a:p>
        </p:txBody>
      </p:sp>
    </p:spTree>
    <p:extLst>
      <p:ext uri="{BB962C8B-B14F-4D97-AF65-F5344CB8AC3E}">
        <p14:creationId xmlns:p14="http://schemas.microsoft.com/office/powerpoint/2010/main" val="35017142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79E9C-6644-A64C-AA20-5BD7F0ECA865}"/>
              </a:ext>
            </a:extLst>
          </p:cNvPr>
          <p:cNvSpPr>
            <a:spLocks noGrp="1"/>
          </p:cNvSpPr>
          <p:nvPr>
            <p:ph type="title"/>
          </p:nvPr>
        </p:nvSpPr>
        <p:spPr/>
        <p:txBody>
          <a:bodyPr/>
          <a:lstStyle/>
          <a:p>
            <a:r>
              <a:rPr lang="en-US" dirty="0"/>
              <a:t>John 21:18-19</a:t>
            </a:r>
          </a:p>
        </p:txBody>
      </p:sp>
      <p:sp>
        <p:nvSpPr>
          <p:cNvPr id="3" name="Content Placeholder 2">
            <a:extLst>
              <a:ext uri="{FF2B5EF4-FFF2-40B4-BE49-F238E27FC236}">
                <a16:creationId xmlns:a16="http://schemas.microsoft.com/office/drawing/2014/main" id="{76C674AC-A1CA-6B41-931C-01E3A4022629}"/>
              </a:ext>
            </a:extLst>
          </p:cNvPr>
          <p:cNvSpPr>
            <a:spLocks noGrp="1"/>
          </p:cNvSpPr>
          <p:nvPr>
            <p:ph idx="1"/>
          </p:nvPr>
        </p:nvSpPr>
        <p:spPr/>
        <p:txBody>
          <a:bodyPr/>
          <a:lstStyle/>
          <a:p>
            <a:pPr marL="0" indent="0">
              <a:buNone/>
            </a:pPr>
            <a:r>
              <a:rPr lang="en-US" dirty="0"/>
              <a:t>Truly, truly, I say to you, when you were young, you used to dress yourself and walk wherever you wanted, but when you are old, you will stretch out your hands, and another will dress you and carry you where you do not want to go.” (This he said to show by what kind of death he was to glorify God.) And after saying this he said to him, “Follow me.” (ESV)</a:t>
            </a:r>
          </a:p>
        </p:txBody>
      </p:sp>
    </p:spTree>
    <p:extLst>
      <p:ext uri="{BB962C8B-B14F-4D97-AF65-F5344CB8AC3E}">
        <p14:creationId xmlns:p14="http://schemas.microsoft.com/office/powerpoint/2010/main" val="1631712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61089-3108-2542-AFC7-7D3EF0974D96}"/>
              </a:ext>
            </a:extLst>
          </p:cNvPr>
          <p:cNvSpPr>
            <a:spLocks noGrp="1"/>
          </p:cNvSpPr>
          <p:nvPr>
            <p:ph type="title"/>
          </p:nvPr>
        </p:nvSpPr>
        <p:spPr>
          <a:xfrm>
            <a:off x="838200" y="5693228"/>
            <a:ext cx="10515600" cy="656545"/>
          </a:xfrm>
        </p:spPr>
        <p:txBody>
          <a:bodyPr>
            <a:noAutofit/>
          </a:bodyPr>
          <a:lstStyle/>
          <a:p>
            <a:pPr algn="r"/>
            <a:r>
              <a:rPr lang="en-US" sz="3200" dirty="0"/>
              <a:t>John 21:15-19(ESV)</a:t>
            </a:r>
          </a:p>
        </p:txBody>
      </p:sp>
      <p:sp>
        <p:nvSpPr>
          <p:cNvPr id="3" name="Content Placeholder 2">
            <a:extLst>
              <a:ext uri="{FF2B5EF4-FFF2-40B4-BE49-F238E27FC236}">
                <a16:creationId xmlns:a16="http://schemas.microsoft.com/office/drawing/2014/main" id="{FFC1B870-B453-1748-91BF-B5C2C23B3096}"/>
              </a:ext>
            </a:extLst>
          </p:cNvPr>
          <p:cNvSpPr>
            <a:spLocks noGrp="1"/>
          </p:cNvSpPr>
          <p:nvPr>
            <p:ph idx="1"/>
          </p:nvPr>
        </p:nvSpPr>
        <p:spPr>
          <a:xfrm>
            <a:off x="838200" y="653143"/>
            <a:ext cx="10515600" cy="4942115"/>
          </a:xfrm>
        </p:spPr>
        <p:txBody>
          <a:bodyPr>
            <a:noAutofit/>
          </a:bodyPr>
          <a:lstStyle/>
          <a:p>
            <a:pPr marL="0" indent="0">
              <a:lnSpc>
                <a:spcPct val="100000"/>
              </a:lnSpc>
              <a:buNone/>
            </a:pPr>
            <a:r>
              <a:rPr lang="en-US" sz="2400" dirty="0"/>
              <a:t>[15] When they had finished breakfast, Jesus said to Simon Peter, “Simon, son of John, do you love me more than these?” He said to him, “Yes, Lord; you know that I love you.” He said to him, “Feed my lambs.” [16] He said to him a second time, “Simon, son of John, do you love me?” He said to him, “Yes, Lord; you know that I love you.” He said to him, “Tend my sheep.” [17] He said to him the third time, “Simon, son of John, do you love me?” Peter was grieved because he said to him the third time, “Do you love me?” and he said to him, “Lord, you know everything; you know that I love you.” Jesus said to him, “Feed my sheep. [18] Truly, truly, I say to you, when you were young, you used to dress yourself and walk wherever you wanted, but when you are old, you will stretch out your hands, and another will dress you and carry you where you do not want to go.” [19] (This he said to show by what kind of death he was to glorify God.) And after saying this he said to him, “Follow me.”</a:t>
            </a:r>
          </a:p>
        </p:txBody>
      </p:sp>
    </p:spTree>
    <p:extLst>
      <p:ext uri="{BB962C8B-B14F-4D97-AF65-F5344CB8AC3E}">
        <p14:creationId xmlns:p14="http://schemas.microsoft.com/office/powerpoint/2010/main" val="15567903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79E9C-6644-A64C-AA20-5BD7F0ECA865}"/>
              </a:ext>
            </a:extLst>
          </p:cNvPr>
          <p:cNvSpPr>
            <a:spLocks noGrp="1"/>
          </p:cNvSpPr>
          <p:nvPr>
            <p:ph type="title"/>
          </p:nvPr>
        </p:nvSpPr>
        <p:spPr/>
        <p:txBody>
          <a:bodyPr/>
          <a:lstStyle/>
          <a:p>
            <a:r>
              <a:rPr lang="en-US" dirty="0"/>
              <a:t>1 Peter 5:1-4</a:t>
            </a:r>
          </a:p>
        </p:txBody>
      </p:sp>
      <p:sp>
        <p:nvSpPr>
          <p:cNvPr id="3" name="Content Placeholder 2">
            <a:extLst>
              <a:ext uri="{FF2B5EF4-FFF2-40B4-BE49-F238E27FC236}">
                <a16:creationId xmlns:a16="http://schemas.microsoft.com/office/drawing/2014/main" id="{76C674AC-A1CA-6B41-931C-01E3A4022629}"/>
              </a:ext>
            </a:extLst>
          </p:cNvPr>
          <p:cNvSpPr>
            <a:spLocks noGrp="1"/>
          </p:cNvSpPr>
          <p:nvPr>
            <p:ph idx="1"/>
          </p:nvPr>
        </p:nvSpPr>
        <p:spPr/>
        <p:txBody>
          <a:bodyPr/>
          <a:lstStyle/>
          <a:p>
            <a:pPr marL="0" indent="0">
              <a:buNone/>
            </a:pPr>
            <a:r>
              <a:rPr lang="en-US" dirty="0"/>
              <a:t>So I exhort the elders among you, as a fellow elder and a witness of the sufferings of Christ, as well as a partaker in the glory that is going to be revealed: shepherd the flock of God that is among you, exercising oversight, not under compulsion, but willingly, as God would have you; not for shameful gain, but eagerly; not domineering over those in your charge, but being examples to the flock. And when the chief Shepherd appears, you will receive the unfading crown of glory. (ESV)</a:t>
            </a:r>
          </a:p>
        </p:txBody>
      </p:sp>
    </p:spTree>
    <p:extLst>
      <p:ext uri="{BB962C8B-B14F-4D97-AF65-F5344CB8AC3E}">
        <p14:creationId xmlns:p14="http://schemas.microsoft.com/office/powerpoint/2010/main" val="2642948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EB83941B-E59E-904C-B767-846C1ACBA148}"/>
              </a:ext>
            </a:extLst>
          </p:cNvPr>
          <p:cNvSpPr txBox="1"/>
          <p:nvPr/>
        </p:nvSpPr>
        <p:spPr>
          <a:xfrm rot="5400000">
            <a:off x="3684260" y="1229590"/>
            <a:ext cx="4482356" cy="4227075"/>
          </a:xfrm>
          <a:prstGeom prst="rect">
            <a:avLst/>
          </a:prstGeom>
          <a:noFill/>
        </p:spPr>
        <p:txBody>
          <a:bodyPr wrap="square" rtlCol="0">
            <a:prstTxWarp prst="textCircle">
              <a:avLst/>
            </a:prstTxWarp>
            <a:spAutoFit/>
          </a:bodyPr>
          <a:lstStyle/>
          <a:p>
            <a:r>
              <a:rPr lang="en-US" dirty="0"/>
              <a:t>                                                    L E A D  O T H E R S</a:t>
            </a:r>
          </a:p>
        </p:txBody>
      </p:sp>
      <p:sp>
        <p:nvSpPr>
          <p:cNvPr id="6" name="Oval 5">
            <a:extLst>
              <a:ext uri="{FF2B5EF4-FFF2-40B4-BE49-F238E27FC236}">
                <a16:creationId xmlns:a16="http://schemas.microsoft.com/office/drawing/2014/main" id="{157A4702-2964-7149-A15E-8872B40EABDD}"/>
              </a:ext>
            </a:extLst>
          </p:cNvPr>
          <p:cNvSpPr/>
          <p:nvPr/>
        </p:nvSpPr>
        <p:spPr>
          <a:xfrm>
            <a:off x="4002314" y="1648657"/>
            <a:ext cx="3526972" cy="3526972"/>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17DC164-A39E-4F44-8449-17549B2AB1DE}"/>
              </a:ext>
            </a:extLst>
          </p:cNvPr>
          <p:cNvSpPr/>
          <p:nvPr/>
        </p:nvSpPr>
        <p:spPr>
          <a:xfrm>
            <a:off x="4002314" y="1126140"/>
            <a:ext cx="1817915" cy="1001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82A7895-C0C7-A14C-B0EB-7B8B33D720F8}"/>
              </a:ext>
            </a:extLst>
          </p:cNvPr>
          <p:cNvSpPr txBox="1"/>
          <p:nvPr/>
        </p:nvSpPr>
        <p:spPr>
          <a:xfrm rot="5400000">
            <a:off x="3334400" y="1315463"/>
            <a:ext cx="4482356" cy="4227075"/>
          </a:xfrm>
          <a:prstGeom prst="rect">
            <a:avLst/>
          </a:prstGeom>
          <a:noFill/>
        </p:spPr>
        <p:txBody>
          <a:bodyPr wrap="square" rtlCol="0">
            <a:prstTxWarp prst="textCircle">
              <a:avLst/>
            </a:prstTxWarp>
            <a:spAutoFit/>
          </a:bodyPr>
          <a:lstStyle/>
          <a:p>
            <a:r>
              <a:rPr lang="en-US" dirty="0"/>
              <a:t>                                                  </a:t>
            </a:r>
          </a:p>
          <a:p>
            <a:r>
              <a:rPr lang="en-US" dirty="0"/>
              <a:t>     								                              L E A D  O R G A N I Z A T I O N S</a:t>
            </a:r>
          </a:p>
        </p:txBody>
      </p:sp>
      <p:sp>
        <p:nvSpPr>
          <p:cNvPr id="9" name="Oval 8">
            <a:extLst>
              <a:ext uri="{FF2B5EF4-FFF2-40B4-BE49-F238E27FC236}">
                <a16:creationId xmlns:a16="http://schemas.microsoft.com/office/drawing/2014/main" id="{2475A78B-D36F-3046-B25A-480F610862E1}"/>
              </a:ext>
            </a:extLst>
          </p:cNvPr>
          <p:cNvSpPr/>
          <p:nvPr/>
        </p:nvSpPr>
        <p:spPr>
          <a:xfrm>
            <a:off x="7398658" y="3207978"/>
            <a:ext cx="272377" cy="26947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8EABB43-8EEE-304C-B67D-E4DB75EFDBF9}"/>
              </a:ext>
            </a:extLst>
          </p:cNvPr>
          <p:cNvSpPr/>
          <p:nvPr/>
        </p:nvSpPr>
        <p:spPr>
          <a:xfrm>
            <a:off x="5684040" y="5040889"/>
            <a:ext cx="272377" cy="26947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4610955-F2FC-874C-80CD-7326323BB0F7}"/>
              </a:ext>
            </a:extLst>
          </p:cNvPr>
          <p:cNvSpPr/>
          <p:nvPr/>
        </p:nvSpPr>
        <p:spPr>
          <a:xfrm>
            <a:off x="3881356" y="3207977"/>
            <a:ext cx="272377" cy="26947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hevron 12">
            <a:extLst>
              <a:ext uri="{FF2B5EF4-FFF2-40B4-BE49-F238E27FC236}">
                <a16:creationId xmlns:a16="http://schemas.microsoft.com/office/drawing/2014/main" id="{681A0183-3D83-6342-98B5-90D543D72A79}"/>
              </a:ext>
            </a:extLst>
          </p:cNvPr>
          <p:cNvSpPr/>
          <p:nvPr/>
        </p:nvSpPr>
        <p:spPr>
          <a:xfrm rot="18242032">
            <a:off x="4406034" y="2011097"/>
            <a:ext cx="263848" cy="302480"/>
          </a:xfrm>
          <a:prstGeom prst="chevr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a:extLst>
              <a:ext uri="{FF2B5EF4-FFF2-40B4-BE49-F238E27FC236}">
                <a16:creationId xmlns:a16="http://schemas.microsoft.com/office/drawing/2014/main" id="{2ACC61E4-27DE-E146-AC54-85E1023048C9}"/>
              </a:ext>
            </a:extLst>
          </p:cNvPr>
          <p:cNvSpPr txBox="1"/>
          <p:nvPr/>
        </p:nvSpPr>
        <p:spPr>
          <a:xfrm>
            <a:off x="4685693" y="4906558"/>
            <a:ext cx="2269067" cy="824089"/>
          </a:xfrm>
          <a:prstGeom prst="rect">
            <a:avLst/>
          </a:prstGeom>
          <a:noFill/>
        </p:spPr>
        <p:txBody>
          <a:bodyPr wrap="square" rtlCol="0">
            <a:prstTxWarp prst="textArchDown">
              <a:avLst/>
            </a:prstTxWarp>
            <a:spAutoFit/>
          </a:bodyPr>
          <a:lstStyle/>
          <a:p>
            <a:r>
              <a:rPr lang="en-US" dirty="0"/>
              <a:t>          L E A D  T E A M S</a:t>
            </a:r>
          </a:p>
        </p:txBody>
      </p:sp>
      <p:sp>
        <p:nvSpPr>
          <p:cNvPr id="14" name="Oval 13">
            <a:extLst>
              <a:ext uri="{FF2B5EF4-FFF2-40B4-BE49-F238E27FC236}">
                <a16:creationId xmlns:a16="http://schemas.microsoft.com/office/drawing/2014/main" id="{9ED53F76-D46D-664C-B2FE-FA663A5C735B}"/>
              </a:ext>
            </a:extLst>
          </p:cNvPr>
          <p:cNvSpPr/>
          <p:nvPr/>
        </p:nvSpPr>
        <p:spPr>
          <a:xfrm>
            <a:off x="5686496" y="1513917"/>
            <a:ext cx="272377" cy="26947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D5A3735E-3394-AD4D-8519-E7719A28A7A8}"/>
              </a:ext>
            </a:extLst>
          </p:cNvPr>
          <p:cNvSpPr txBox="1"/>
          <p:nvPr/>
        </p:nvSpPr>
        <p:spPr>
          <a:xfrm>
            <a:off x="4640899" y="1160408"/>
            <a:ext cx="2269067" cy="824089"/>
          </a:xfrm>
          <a:prstGeom prst="rect">
            <a:avLst/>
          </a:prstGeom>
          <a:noFill/>
        </p:spPr>
        <p:txBody>
          <a:bodyPr wrap="square" rtlCol="0">
            <a:prstTxWarp prst="textCircle">
              <a:avLst/>
            </a:prstTxWarp>
            <a:spAutoFit/>
          </a:bodyPr>
          <a:lstStyle/>
          <a:p>
            <a:r>
              <a:rPr lang="en-US" dirty="0"/>
              <a:t>            L E A D  S E L F</a:t>
            </a:r>
          </a:p>
        </p:txBody>
      </p:sp>
      <p:cxnSp>
        <p:nvCxnSpPr>
          <p:cNvPr id="3" name="Straight Connector 2">
            <a:extLst>
              <a:ext uri="{FF2B5EF4-FFF2-40B4-BE49-F238E27FC236}">
                <a16:creationId xmlns:a16="http://schemas.microsoft.com/office/drawing/2014/main" id="{BE884837-FECE-B346-A8DB-C6369F1EEAD9}"/>
              </a:ext>
            </a:extLst>
          </p:cNvPr>
          <p:cNvCxnSpPr>
            <a:cxnSpLocks/>
          </p:cNvCxnSpPr>
          <p:nvPr/>
        </p:nvCxnSpPr>
        <p:spPr>
          <a:xfrm>
            <a:off x="3567659" y="824459"/>
            <a:ext cx="4471317" cy="4906188"/>
          </a:xfrm>
          <a:prstGeom prst="line">
            <a:avLst/>
          </a:prstGeom>
          <a:ln w="635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5705D4D-6B78-724C-88DF-768F15DF098E}"/>
              </a:ext>
            </a:extLst>
          </p:cNvPr>
          <p:cNvSpPr txBox="1"/>
          <p:nvPr/>
        </p:nvSpPr>
        <p:spPr>
          <a:xfrm>
            <a:off x="8319541" y="1101949"/>
            <a:ext cx="2691763" cy="584775"/>
          </a:xfrm>
          <a:prstGeom prst="rect">
            <a:avLst/>
          </a:prstGeom>
          <a:noFill/>
        </p:spPr>
        <p:txBody>
          <a:bodyPr wrap="none" rtlCol="0">
            <a:spAutoFit/>
          </a:bodyPr>
          <a:lstStyle/>
          <a:p>
            <a:r>
              <a:rPr lang="en-US" sz="3200" dirty="0" err="1">
                <a:solidFill>
                  <a:schemeClr val="accent6">
                    <a:lumMod val="75000"/>
                  </a:schemeClr>
                </a:solidFill>
              </a:rPr>
              <a:t>Disciplemaking</a:t>
            </a:r>
            <a:endParaRPr lang="en-US" sz="3200" dirty="0">
              <a:solidFill>
                <a:schemeClr val="accent6">
                  <a:lumMod val="75000"/>
                </a:schemeClr>
              </a:solidFill>
            </a:endParaRPr>
          </a:p>
        </p:txBody>
      </p:sp>
      <p:sp>
        <p:nvSpPr>
          <p:cNvPr id="21" name="TextBox 20">
            <a:extLst>
              <a:ext uri="{FF2B5EF4-FFF2-40B4-BE49-F238E27FC236}">
                <a16:creationId xmlns:a16="http://schemas.microsoft.com/office/drawing/2014/main" id="{B02B2907-FD98-6540-87F9-C20403EC1664}"/>
              </a:ext>
            </a:extLst>
          </p:cNvPr>
          <p:cNvSpPr txBox="1"/>
          <p:nvPr/>
        </p:nvSpPr>
        <p:spPr>
          <a:xfrm>
            <a:off x="620963" y="5017980"/>
            <a:ext cx="2001895" cy="584775"/>
          </a:xfrm>
          <a:prstGeom prst="rect">
            <a:avLst/>
          </a:prstGeom>
          <a:noFill/>
        </p:spPr>
        <p:txBody>
          <a:bodyPr wrap="none" rtlCol="0">
            <a:spAutoFit/>
          </a:bodyPr>
          <a:lstStyle/>
          <a:p>
            <a:r>
              <a:rPr lang="en-US" sz="3200" dirty="0">
                <a:solidFill>
                  <a:schemeClr val="accent6">
                    <a:lumMod val="75000"/>
                  </a:schemeClr>
                </a:solidFill>
              </a:rPr>
              <a:t>Leadership</a:t>
            </a:r>
          </a:p>
        </p:txBody>
      </p:sp>
    </p:spTree>
    <p:extLst>
      <p:ext uri="{BB962C8B-B14F-4D97-AF65-F5344CB8AC3E}">
        <p14:creationId xmlns:p14="http://schemas.microsoft.com/office/powerpoint/2010/main" val="383818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7F63C-CE1B-0942-92FC-615F6EFC22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3794BB-661A-4C4B-83B7-7AE6234B8EE5}"/>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958DC175-1918-D44B-876C-F84AD7F27017}"/>
              </a:ext>
            </a:extLst>
          </p:cNvPr>
          <p:cNvPicPr>
            <a:picLocks noChangeAspect="1"/>
          </p:cNvPicPr>
          <p:nvPr/>
        </p:nvPicPr>
        <p:blipFill>
          <a:blip r:embed="rId2"/>
          <a:stretch>
            <a:fillRect/>
          </a:stretch>
        </p:blipFill>
        <p:spPr>
          <a:xfrm>
            <a:off x="0" y="0"/>
            <a:ext cx="12192000" cy="6858000"/>
          </a:xfrm>
          <a:prstGeom prst="rect">
            <a:avLst/>
          </a:prstGeom>
        </p:spPr>
      </p:pic>
      <p:pic>
        <p:nvPicPr>
          <p:cNvPr id="6" name="Picture 5">
            <a:extLst>
              <a:ext uri="{FF2B5EF4-FFF2-40B4-BE49-F238E27FC236}">
                <a16:creationId xmlns:a16="http://schemas.microsoft.com/office/drawing/2014/main" id="{6CBE3179-6F20-8E40-A00F-AA5EA867D200}"/>
              </a:ext>
            </a:extLst>
          </p:cNvPr>
          <p:cNvPicPr>
            <a:picLocks noChangeAspect="1"/>
          </p:cNvPicPr>
          <p:nvPr/>
        </p:nvPicPr>
        <p:blipFill>
          <a:blip r:embed="rId3"/>
          <a:stretch>
            <a:fillRect/>
          </a:stretch>
        </p:blipFill>
        <p:spPr>
          <a:xfrm>
            <a:off x="0" y="228600"/>
            <a:ext cx="12192000" cy="6858000"/>
          </a:xfrm>
          <a:prstGeom prst="rect">
            <a:avLst/>
          </a:prstGeom>
        </p:spPr>
      </p:pic>
    </p:spTree>
    <p:extLst>
      <p:ext uri="{BB962C8B-B14F-4D97-AF65-F5344CB8AC3E}">
        <p14:creationId xmlns:p14="http://schemas.microsoft.com/office/powerpoint/2010/main" val="403568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79E9C-6644-A64C-AA20-5BD7F0ECA865}"/>
              </a:ext>
            </a:extLst>
          </p:cNvPr>
          <p:cNvSpPr>
            <a:spLocks noGrp="1"/>
          </p:cNvSpPr>
          <p:nvPr>
            <p:ph type="title"/>
          </p:nvPr>
        </p:nvSpPr>
        <p:spPr/>
        <p:txBody>
          <a:bodyPr/>
          <a:lstStyle/>
          <a:p>
            <a:r>
              <a:rPr lang="en-US" dirty="0"/>
              <a:t>Psalm 78:70-72</a:t>
            </a:r>
          </a:p>
        </p:txBody>
      </p:sp>
      <p:sp>
        <p:nvSpPr>
          <p:cNvPr id="3" name="Content Placeholder 2">
            <a:extLst>
              <a:ext uri="{FF2B5EF4-FFF2-40B4-BE49-F238E27FC236}">
                <a16:creationId xmlns:a16="http://schemas.microsoft.com/office/drawing/2014/main" id="{76C674AC-A1CA-6B41-931C-01E3A4022629}"/>
              </a:ext>
            </a:extLst>
          </p:cNvPr>
          <p:cNvSpPr>
            <a:spLocks noGrp="1"/>
          </p:cNvSpPr>
          <p:nvPr>
            <p:ph idx="1"/>
          </p:nvPr>
        </p:nvSpPr>
        <p:spPr/>
        <p:txBody>
          <a:bodyPr>
            <a:normAutofit/>
          </a:bodyPr>
          <a:lstStyle/>
          <a:p>
            <a:pPr marL="0" indent="0">
              <a:buNone/>
            </a:pPr>
            <a:r>
              <a:rPr lang="en-US" dirty="0"/>
              <a:t>He chose David his servant</a:t>
            </a:r>
          </a:p>
          <a:p>
            <a:pPr marL="0" indent="0">
              <a:buNone/>
            </a:pPr>
            <a:r>
              <a:rPr lang="en-US" dirty="0"/>
              <a:t>		and took him from the sheepfolds;</a:t>
            </a:r>
          </a:p>
          <a:p>
            <a:pPr marL="0" indent="0">
              <a:buNone/>
            </a:pPr>
            <a:r>
              <a:rPr lang="en-US" dirty="0"/>
              <a:t>	from following the nursing ewes he brought him</a:t>
            </a:r>
          </a:p>
          <a:p>
            <a:pPr marL="0" indent="0">
              <a:buNone/>
            </a:pPr>
            <a:r>
              <a:rPr lang="en-US" dirty="0"/>
              <a:t>		to shepherd Jacob his people,</a:t>
            </a:r>
          </a:p>
          <a:p>
            <a:pPr marL="0" indent="0">
              <a:buNone/>
            </a:pPr>
            <a:r>
              <a:rPr lang="en-US" dirty="0"/>
              <a:t>		Israel his inheritance.</a:t>
            </a:r>
          </a:p>
          <a:p>
            <a:pPr marL="0" indent="0">
              <a:buNone/>
            </a:pPr>
            <a:r>
              <a:rPr lang="en-US" dirty="0"/>
              <a:t>	</a:t>
            </a:r>
            <a:r>
              <a:rPr lang="en-US" b="1" dirty="0"/>
              <a:t>With upright heart he shepherded them</a:t>
            </a:r>
          </a:p>
          <a:p>
            <a:pPr marL="0" indent="0">
              <a:buNone/>
            </a:pPr>
            <a:r>
              <a:rPr lang="en-US" b="1" dirty="0"/>
              <a:t>		and guided them with his skillful hand. </a:t>
            </a:r>
            <a:r>
              <a:rPr lang="en-US" dirty="0"/>
              <a:t>(ESV)</a:t>
            </a:r>
          </a:p>
        </p:txBody>
      </p:sp>
    </p:spTree>
    <p:extLst>
      <p:ext uri="{BB962C8B-B14F-4D97-AF65-F5344CB8AC3E}">
        <p14:creationId xmlns:p14="http://schemas.microsoft.com/office/powerpoint/2010/main" val="109437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E61D3-C664-EA49-866A-BA7BB4C81773}"/>
              </a:ext>
            </a:extLst>
          </p:cNvPr>
          <p:cNvSpPr>
            <a:spLocks noGrp="1"/>
          </p:cNvSpPr>
          <p:nvPr>
            <p:ph type="title"/>
          </p:nvPr>
        </p:nvSpPr>
        <p:spPr>
          <a:xfrm>
            <a:off x="8987498" y="539366"/>
            <a:ext cx="2307771" cy="1325563"/>
          </a:xfrm>
        </p:spPr>
        <p:txBody>
          <a:bodyPr>
            <a:normAutofit/>
          </a:bodyPr>
          <a:lstStyle/>
          <a:p>
            <a:pPr algn="ctr"/>
            <a:r>
              <a:rPr lang="en-US" sz="4000" dirty="0"/>
              <a:t>Gospel Realities</a:t>
            </a:r>
          </a:p>
        </p:txBody>
      </p:sp>
      <p:sp>
        <p:nvSpPr>
          <p:cNvPr id="3" name="Content Placeholder 2">
            <a:extLst>
              <a:ext uri="{FF2B5EF4-FFF2-40B4-BE49-F238E27FC236}">
                <a16:creationId xmlns:a16="http://schemas.microsoft.com/office/drawing/2014/main" id="{55EA8904-7D53-0F47-8EB3-159685861A42}"/>
              </a:ext>
            </a:extLst>
          </p:cNvPr>
          <p:cNvSpPr>
            <a:spLocks noGrp="1"/>
          </p:cNvSpPr>
          <p:nvPr>
            <p:ph idx="1"/>
          </p:nvPr>
        </p:nvSpPr>
        <p:spPr>
          <a:xfrm>
            <a:off x="8927538" y="2274676"/>
            <a:ext cx="2438400" cy="467870"/>
          </a:xfrm>
        </p:spPr>
        <p:txBody>
          <a:bodyPr>
            <a:normAutofit/>
          </a:bodyPr>
          <a:lstStyle/>
          <a:p>
            <a:pPr marL="0" indent="0" algn="ctr">
              <a:buNone/>
            </a:pPr>
            <a:r>
              <a:rPr lang="en-US" sz="2400" dirty="0"/>
              <a:t>Gospel Clarity</a:t>
            </a:r>
          </a:p>
        </p:txBody>
      </p:sp>
      <p:sp>
        <p:nvSpPr>
          <p:cNvPr id="4" name="Title 1">
            <a:extLst>
              <a:ext uri="{FF2B5EF4-FFF2-40B4-BE49-F238E27FC236}">
                <a16:creationId xmlns:a16="http://schemas.microsoft.com/office/drawing/2014/main" id="{EF266BD3-CF86-1241-A6C7-A536E7C57BDF}"/>
              </a:ext>
            </a:extLst>
          </p:cNvPr>
          <p:cNvSpPr txBox="1">
            <a:spLocks/>
          </p:cNvSpPr>
          <p:nvPr/>
        </p:nvSpPr>
        <p:spPr>
          <a:xfrm>
            <a:off x="1014965" y="539366"/>
            <a:ext cx="2512993"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t>Arenas of Leadership</a:t>
            </a:r>
          </a:p>
        </p:txBody>
      </p:sp>
      <p:sp>
        <p:nvSpPr>
          <p:cNvPr id="5" name="Title 1">
            <a:extLst>
              <a:ext uri="{FF2B5EF4-FFF2-40B4-BE49-F238E27FC236}">
                <a16:creationId xmlns:a16="http://schemas.microsoft.com/office/drawing/2014/main" id="{1E63EDCC-0DE8-EB4E-8EC5-F4EFA90D0628}"/>
              </a:ext>
            </a:extLst>
          </p:cNvPr>
          <p:cNvSpPr txBox="1">
            <a:spLocks/>
          </p:cNvSpPr>
          <p:nvPr/>
        </p:nvSpPr>
        <p:spPr>
          <a:xfrm>
            <a:off x="4801770" y="479777"/>
            <a:ext cx="2512994"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t>Levels of Leadership</a:t>
            </a:r>
          </a:p>
        </p:txBody>
      </p:sp>
      <p:pic>
        <p:nvPicPr>
          <p:cNvPr id="29" name="Picture 28">
            <a:extLst>
              <a:ext uri="{FF2B5EF4-FFF2-40B4-BE49-F238E27FC236}">
                <a16:creationId xmlns:a16="http://schemas.microsoft.com/office/drawing/2014/main" id="{7DF84CB4-C7CC-E840-8C1A-401AE61253E5}"/>
              </a:ext>
            </a:extLst>
          </p:cNvPr>
          <p:cNvPicPr>
            <a:picLocks noChangeAspect="1"/>
          </p:cNvPicPr>
          <p:nvPr/>
        </p:nvPicPr>
        <p:blipFill>
          <a:blip r:embed="rId2"/>
          <a:stretch>
            <a:fillRect/>
          </a:stretch>
        </p:blipFill>
        <p:spPr>
          <a:xfrm>
            <a:off x="371006" y="1864929"/>
            <a:ext cx="3814795" cy="3612800"/>
          </a:xfrm>
          <a:prstGeom prst="rect">
            <a:avLst/>
          </a:prstGeom>
        </p:spPr>
      </p:pic>
      <p:pic>
        <p:nvPicPr>
          <p:cNvPr id="31" name="Picture 30">
            <a:extLst>
              <a:ext uri="{FF2B5EF4-FFF2-40B4-BE49-F238E27FC236}">
                <a16:creationId xmlns:a16="http://schemas.microsoft.com/office/drawing/2014/main" id="{4D051262-A705-2B45-90A5-252AFE67A83D}"/>
              </a:ext>
            </a:extLst>
          </p:cNvPr>
          <p:cNvPicPr>
            <a:picLocks noChangeAspect="1"/>
          </p:cNvPicPr>
          <p:nvPr/>
        </p:nvPicPr>
        <p:blipFill>
          <a:blip r:embed="rId3"/>
          <a:stretch>
            <a:fillRect/>
          </a:stretch>
        </p:blipFill>
        <p:spPr>
          <a:xfrm>
            <a:off x="3990930" y="2382784"/>
            <a:ext cx="4184891" cy="2762121"/>
          </a:xfrm>
          <a:prstGeom prst="rect">
            <a:avLst/>
          </a:prstGeom>
        </p:spPr>
      </p:pic>
      <p:pic>
        <p:nvPicPr>
          <p:cNvPr id="32" name="Graphic 31" descr="Venn diagram">
            <a:extLst>
              <a:ext uri="{FF2B5EF4-FFF2-40B4-BE49-F238E27FC236}">
                <a16:creationId xmlns:a16="http://schemas.microsoft.com/office/drawing/2014/main" id="{59C08C85-8B0C-8543-92B6-EF4F3F1ACDF7}"/>
              </a:ext>
            </a:extLst>
          </p:cNvPr>
          <p:cNvPicPr>
            <a:picLocks noChangeAspect="1"/>
          </p:cNvPicPr>
          <p:nvPr/>
        </p:nvPicPr>
        <p:blipFill rotWithShape="1">
          <a:blip r:embed="rId4">
            <a:extLst>
              <a:ext uri="{96DAC541-7B7A-43D3-8B79-37D633B846F1}">
                <asvg:svgBlip xmlns:asvg="http://schemas.microsoft.com/office/drawing/2016/SVG/main" r:embed="rId5"/>
              </a:ext>
            </a:extLst>
          </a:blip>
          <a:srcRect l="11409" t="13003" r="11166" b="11104"/>
          <a:stretch/>
        </p:blipFill>
        <p:spPr>
          <a:xfrm rot="10800000">
            <a:off x="8764669" y="2597231"/>
            <a:ext cx="2599107" cy="2547674"/>
          </a:xfrm>
          <a:prstGeom prst="rect">
            <a:avLst/>
          </a:prstGeom>
        </p:spPr>
      </p:pic>
      <p:sp>
        <p:nvSpPr>
          <p:cNvPr id="33" name="Content Placeholder 2">
            <a:extLst>
              <a:ext uri="{FF2B5EF4-FFF2-40B4-BE49-F238E27FC236}">
                <a16:creationId xmlns:a16="http://schemas.microsoft.com/office/drawing/2014/main" id="{BA1494FD-469D-3342-9BD0-DF71DD63FE26}"/>
              </a:ext>
            </a:extLst>
          </p:cNvPr>
          <p:cNvSpPr txBox="1">
            <a:spLocks/>
          </p:cNvSpPr>
          <p:nvPr/>
        </p:nvSpPr>
        <p:spPr>
          <a:xfrm rot="6984527">
            <a:off x="9947015" y="4037509"/>
            <a:ext cx="2438400" cy="4678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Gospel Identity</a:t>
            </a:r>
          </a:p>
        </p:txBody>
      </p:sp>
      <p:sp>
        <p:nvSpPr>
          <p:cNvPr id="34" name="Content Placeholder 2">
            <a:extLst>
              <a:ext uri="{FF2B5EF4-FFF2-40B4-BE49-F238E27FC236}">
                <a16:creationId xmlns:a16="http://schemas.microsoft.com/office/drawing/2014/main" id="{E7140226-4A0B-5F41-A05D-16A769D9C473}"/>
              </a:ext>
            </a:extLst>
          </p:cNvPr>
          <p:cNvSpPr txBox="1">
            <a:spLocks/>
          </p:cNvSpPr>
          <p:nvPr/>
        </p:nvSpPr>
        <p:spPr>
          <a:xfrm rot="14599206">
            <a:off x="7777676" y="4104073"/>
            <a:ext cx="2438400" cy="4678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Gospel Destiny</a:t>
            </a:r>
          </a:p>
        </p:txBody>
      </p:sp>
    </p:spTree>
    <p:extLst>
      <p:ext uri="{BB962C8B-B14F-4D97-AF65-F5344CB8AC3E}">
        <p14:creationId xmlns:p14="http://schemas.microsoft.com/office/powerpoint/2010/main" val="3185209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33" grpId="0"/>
      <p:bldP spid="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id="{BDF5894B-F7F0-6D49-8E75-E8F691315BF7}"/>
              </a:ext>
            </a:extLst>
          </p:cNvPr>
          <p:cNvSpPr txBox="1">
            <a:spLocks/>
          </p:cNvSpPr>
          <p:nvPr/>
        </p:nvSpPr>
        <p:spPr>
          <a:xfrm>
            <a:off x="3730669" y="910640"/>
            <a:ext cx="4091711" cy="5457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dirty="0">
                <a:solidFill>
                  <a:schemeClr val="accent6">
                    <a:lumMod val="75000"/>
                  </a:schemeClr>
                </a:solidFill>
              </a:rPr>
              <a:t>Gospel Clarity</a:t>
            </a:r>
          </a:p>
        </p:txBody>
      </p:sp>
      <p:pic>
        <p:nvPicPr>
          <p:cNvPr id="15" name="Graphic 14" descr="Venn diagram">
            <a:extLst>
              <a:ext uri="{FF2B5EF4-FFF2-40B4-BE49-F238E27FC236}">
                <a16:creationId xmlns:a16="http://schemas.microsoft.com/office/drawing/2014/main" id="{C3F1B587-CC78-2B46-92CB-9C8EDFDB0EE7}"/>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l="11409" t="13003" r="11166" b="11104"/>
          <a:stretch/>
        </p:blipFill>
        <p:spPr>
          <a:xfrm rot="10800000">
            <a:off x="3470572" y="1370067"/>
            <a:ext cx="4730662" cy="4637048"/>
          </a:xfrm>
          <a:prstGeom prst="rect">
            <a:avLst/>
          </a:prstGeom>
        </p:spPr>
      </p:pic>
      <p:sp>
        <p:nvSpPr>
          <p:cNvPr id="18" name="Content Placeholder 2">
            <a:extLst>
              <a:ext uri="{FF2B5EF4-FFF2-40B4-BE49-F238E27FC236}">
                <a16:creationId xmlns:a16="http://schemas.microsoft.com/office/drawing/2014/main" id="{FC1E01BA-F957-EF44-A1CC-5710C656CAE2}"/>
              </a:ext>
            </a:extLst>
          </p:cNvPr>
          <p:cNvSpPr txBox="1">
            <a:spLocks/>
          </p:cNvSpPr>
          <p:nvPr/>
        </p:nvSpPr>
        <p:spPr>
          <a:xfrm rot="6984527">
            <a:off x="6109507" y="4260857"/>
            <a:ext cx="3583803" cy="51929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dirty="0">
                <a:solidFill>
                  <a:schemeClr val="accent6">
                    <a:lumMod val="75000"/>
                  </a:schemeClr>
                </a:solidFill>
              </a:rPr>
              <a:t>Gospel Identity</a:t>
            </a:r>
          </a:p>
        </p:txBody>
      </p:sp>
      <p:sp>
        <p:nvSpPr>
          <p:cNvPr id="21" name="Content Placeholder 2">
            <a:extLst>
              <a:ext uri="{FF2B5EF4-FFF2-40B4-BE49-F238E27FC236}">
                <a16:creationId xmlns:a16="http://schemas.microsoft.com/office/drawing/2014/main" id="{C5E82F01-5694-3A42-987B-98281FF6F1C1}"/>
              </a:ext>
            </a:extLst>
          </p:cNvPr>
          <p:cNvSpPr txBox="1">
            <a:spLocks/>
          </p:cNvSpPr>
          <p:nvPr/>
        </p:nvSpPr>
        <p:spPr>
          <a:xfrm rot="14599206">
            <a:off x="2042920" y="4260857"/>
            <a:ext cx="3375497" cy="51929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dirty="0">
                <a:solidFill>
                  <a:schemeClr val="accent6">
                    <a:lumMod val="75000"/>
                  </a:schemeClr>
                </a:solidFill>
              </a:rPr>
              <a:t>Gospel Destiny</a:t>
            </a:r>
          </a:p>
        </p:txBody>
      </p:sp>
      <p:sp>
        <p:nvSpPr>
          <p:cNvPr id="22" name="TextBox 21">
            <a:extLst>
              <a:ext uri="{FF2B5EF4-FFF2-40B4-BE49-F238E27FC236}">
                <a16:creationId xmlns:a16="http://schemas.microsoft.com/office/drawing/2014/main" id="{504D10D5-854A-5C4C-B238-B4F8E4F9CC00}"/>
              </a:ext>
            </a:extLst>
          </p:cNvPr>
          <p:cNvSpPr txBox="1"/>
          <p:nvPr/>
        </p:nvSpPr>
        <p:spPr>
          <a:xfrm>
            <a:off x="8604144" y="529678"/>
            <a:ext cx="3057993" cy="2062103"/>
          </a:xfrm>
          <a:prstGeom prst="rect">
            <a:avLst/>
          </a:prstGeom>
          <a:noFill/>
        </p:spPr>
        <p:txBody>
          <a:bodyPr wrap="square" rtlCol="0">
            <a:spAutoFit/>
          </a:bodyPr>
          <a:lstStyle/>
          <a:p>
            <a:r>
              <a:rPr lang="en-US" sz="3200" dirty="0">
                <a:solidFill>
                  <a:schemeClr val="accent6">
                    <a:lumMod val="75000"/>
                  </a:schemeClr>
                </a:solidFill>
              </a:rPr>
              <a:t>One way of looking at how</a:t>
            </a:r>
          </a:p>
          <a:p>
            <a:r>
              <a:rPr lang="en-US" sz="3200" dirty="0">
                <a:solidFill>
                  <a:schemeClr val="accent6">
                    <a:lumMod val="75000"/>
                  </a:schemeClr>
                </a:solidFill>
              </a:rPr>
              <a:t>God blows up the world</a:t>
            </a:r>
          </a:p>
        </p:txBody>
      </p:sp>
    </p:spTree>
    <p:extLst>
      <p:ext uri="{BB962C8B-B14F-4D97-AF65-F5344CB8AC3E}">
        <p14:creationId xmlns:p14="http://schemas.microsoft.com/office/powerpoint/2010/main" val="2331998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B0648-7C77-2F4B-9A42-B4FBEF15938B}"/>
              </a:ext>
            </a:extLst>
          </p:cNvPr>
          <p:cNvSpPr>
            <a:spLocks noGrp="1"/>
          </p:cNvSpPr>
          <p:nvPr>
            <p:ph type="title"/>
          </p:nvPr>
        </p:nvSpPr>
        <p:spPr>
          <a:xfrm>
            <a:off x="838199" y="365125"/>
            <a:ext cx="10515600" cy="625475"/>
          </a:xfrm>
        </p:spPr>
        <p:txBody>
          <a:bodyPr>
            <a:normAutofit fontScale="90000"/>
          </a:bodyPr>
          <a:lstStyle/>
          <a:p>
            <a:pPr algn="r"/>
            <a:r>
              <a:rPr lang="en-US" b="1" dirty="0">
                <a:solidFill>
                  <a:schemeClr val="accent6">
                    <a:lumMod val="75000"/>
                  </a:schemeClr>
                </a:solidFill>
                <a:latin typeface="Calibri" panose="020F0502020204030204" pitchFamily="34" charset="0"/>
                <a:cs typeface="Calibri" panose="020F0502020204030204" pitchFamily="34" charset="0"/>
              </a:rPr>
              <a:t>Gospel Destiny</a:t>
            </a:r>
          </a:p>
        </p:txBody>
      </p:sp>
      <p:sp>
        <p:nvSpPr>
          <p:cNvPr id="3" name="Content Placeholder 2">
            <a:extLst>
              <a:ext uri="{FF2B5EF4-FFF2-40B4-BE49-F238E27FC236}">
                <a16:creationId xmlns:a16="http://schemas.microsoft.com/office/drawing/2014/main" id="{3AAE355D-5D4A-0647-B205-4808982962F3}"/>
              </a:ext>
            </a:extLst>
          </p:cNvPr>
          <p:cNvSpPr>
            <a:spLocks noGrp="1"/>
          </p:cNvSpPr>
          <p:nvPr>
            <p:ph idx="1"/>
          </p:nvPr>
        </p:nvSpPr>
        <p:spPr>
          <a:xfrm>
            <a:off x="1124261" y="1633928"/>
            <a:ext cx="9620657" cy="4858947"/>
          </a:xfrm>
        </p:spPr>
        <p:txBody>
          <a:bodyPr>
            <a:normAutofit/>
          </a:bodyPr>
          <a:lstStyle/>
          <a:p>
            <a:pPr marL="0" indent="0">
              <a:buNone/>
            </a:pPr>
            <a:r>
              <a:rPr lang="en-US" sz="3600" dirty="0"/>
              <a:t>Our chief purpose is to glorify God </a:t>
            </a:r>
          </a:p>
          <a:p>
            <a:pPr marL="0" indent="0">
              <a:buNone/>
            </a:pPr>
            <a:r>
              <a:rPr lang="en-US" sz="3600" dirty="0"/>
              <a:t>and enjoy him forever.</a:t>
            </a:r>
          </a:p>
          <a:p>
            <a:pPr marL="0" indent="0">
              <a:buNone/>
            </a:pPr>
            <a:endParaRPr lang="en-US" dirty="0"/>
          </a:p>
          <a:p>
            <a:pPr marL="0" indent="0">
              <a:buNone/>
            </a:pPr>
            <a:endParaRPr lang="en-US" dirty="0"/>
          </a:p>
          <a:p>
            <a:pPr marL="0" indent="0">
              <a:buNone/>
            </a:pPr>
            <a:r>
              <a:rPr lang="en-US" sz="3600" dirty="0"/>
              <a:t>A Christian leader is first </a:t>
            </a:r>
          </a:p>
          <a:p>
            <a:pPr marL="0" indent="0">
              <a:buNone/>
            </a:pPr>
            <a:r>
              <a:rPr lang="en-US" sz="3600" dirty="0"/>
              <a:t>a lead worshiper.</a:t>
            </a:r>
          </a:p>
          <a:p>
            <a:pPr marL="0" indent="0">
              <a:buNone/>
            </a:pPr>
            <a:endParaRPr lang="en-US" dirty="0"/>
          </a:p>
        </p:txBody>
      </p:sp>
      <p:pic>
        <p:nvPicPr>
          <p:cNvPr id="5" name="Graphic 4" descr="Venn diagram">
            <a:extLst>
              <a:ext uri="{FF2B5EF4-FFF2-40B4-BE49-F238E27FC236}">
                <a16:creationId xmlns:a16="http://schemas.microsoft.com/office/drawing/2014/main" id="{51134849-C2EA-D34B-AC97-550D62A07341}"/>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l="11409" t="13003" r="11166" b="11104"/>
          <a:stretch/>
        </p:blipFill>
        <p:spPr>
          <a:xfrm rot="10800000">
            <a:off x="7641003" y="990600"/>
            <a:ext cx="4055325" cy="3975075"/>
          </a:xfrm>
          <a:prstGeom prst="rect">
            <a:avLst/>
          </a:prstGeom>
        </p:spPr>
      </p:pic>
    </p:spTree>
    <p:extLst>
      <p:ext uri="{BB962C8B-B14F-4D97-AF65-F5344CB8AC3E}">
        <p14:creationId xmlns:p14="http://schemas.microsoft.com/office/powerpoint/2010/main" val="154030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708</TotalTime>
  <Words>1697</Words>
  <Application>Microsoft Office PowerPoint</Application>
  <PresentationFormat>Widescreen</PresentationFormat>
  <Paragraphs>175</Paragraphs>
  <Slides>30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Open Sans</vt:lpstr>
      <vt:lpstr>Office Theme</vt:lpstr>
      <vt:lpstr>Let Jesus Lead</vt:lpstr>
      <vt:lpstr>PowerPoint Presentation</vt:lpstr>
      <vt:lpstr>John 21:15-19(ESV)</vt:lpstr>
      <vt:lpstr>PowerPoint Presentation</vt:lpstr>
      <vt:lpstr>PowerPoint Presentation</vt:lpstr>
      <vt:lpstr>Psalm 78:70-72</vt:lpstr>
      <vt:lpstr>Gospel Realities</vt:lpstr>
      <vt:lpstr>PowerPoint Presentation</vt:lpstr>
      <vt:lpstr>Gospel Destiny</vt:lpstr>
      <vt:lpstr>Gospel Clarity</vt:lpstr>
      <vt:lpstr>Gospel Identity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Scarcity Mindset vs Abundance Mindset</vt:lpstr>
      <vt:lpstr>Getting Stuff Done vs Developing People</vt:lpstr>
      <vt:lpstr>Transactional  Leadership</vt:lpstr>
      <vt:lpstr>Team-building Competencies</vt:lpstr>
      <vt:lpstr>Move you from</vt:lpstr>
      <vt:lpstr>Judges 2:7</vt:lpstr>
      <vt:lpstr>John 13:37-38</vt:lpstr>
      <vt:lpstr>John 21:18-19</vt:lpstr>
      <vt:lpstr>1 Peter 5:1-4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Travis Hamm</cp:lastModifiedBy>
  <cp:revision>52</cp:revision>
  <dcterms:created xsi:type="dcterms:W3CDTF">2020-07-15T02:13:26Z</dcterms:created>
  <dcterms:modified xsi:type="dcterms:W3CDTF">2021-03-01T16:33:39Z</dcterms:modified>
</cp:coreProperties>
</file>